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sldIdLst>
    <p:sldId id="389" r:id="rId5"/>
    <p:sldId id="387" r:id="rId6"/>
    <p:sldId id="391" r:id="rId7"/>
    <p:sldId id="427" r:id="rId8"/>
    <p:sldId id="317" r:id="rId9"/>
    <p:sldId id="352" r:id="rId10"/>
    <p:sldId id="401" r:id="rId11"/>
    <p:sldId id="399" r:id="rId12"/>
    <p:sldId id="439" r:id="rId13"/>
    <p:sldId id="404" r:id="rId14"/>
    <p:sldId id="428" r:id="rId15"/>
    <p:sldId id="398" r:id="rId16"/>
    <p:sldId id="434" r:id="rId17"/>
    <p:sldId id="436" r:id="rId18"/>
    <p:sldId id="397" r:id="rId19"/>
    <p:sldId id="406" r:id="rId20"/>
    <p:sldId id="396" r:id="rId21"/>
    <p:sldId id="395" r:id="rId22"/>
    <p:sldId id="429" r:id="rId23"/>
    <p:sldId id="430" r:id="rId24"/>
    <p:sldId id="409" r:id="rId25"/>
    <p:sldId id="411" r:id="rId26"/>
    <p:sldId id="438" r:id="rId27"/>
    <p:sldId id="437" r:id="rId28"/>
    <p:sldId id="371" r:id="rId29"/>
    <p:sldId id="413" r:id="rId30"/>
    <p:sldId id="322" r:id="rId31"/>
    <p:sldId id="358" r:id="rId32"/>
    <p:sldId id="372" r:id="rId33"/>
    <p:sldId id="355" r:id="rId34"/>
    <p:sldId id="321" r:id="rId35"/>
    <p:sldId id="370" r:id="rId36"/>
    <p:sldId id="367" r:id="rId37"/>
    <p:sldId id="368" r:id="rId38"/>
    <p:sldId id="369" r:id="rId39"/>
    <p:sldId id="366" r:id="rId40"/>
    <p:sldId id="327" r:id="rId41"/>
    <p:sldId id="373" r:id="rId42"/>
    <p:sldId id="329" r:id="rId43"/>
    <p:sldId id="330" r:id="rId44"/>
    <p:sldId id="331" r:id="rId45"/>
    <p:sldId id="332" r:id="rId46"/>
    <p:sldId id="431" r:id="rId47"/>
    <p:sldId id="415" r:id="rId48"/>
    <p:sldId id="416" r:id="rId49"/>
    <p:sldId id="417" r:id="rId50"/>
    <p:sldId id="334" r:id="rId51"/>
    <p:sldId id="432" r:id="rId52"/>
    <p:sldId id="335" r:id="rId53"/>
    <p:sldId id="421" r:id="rId54"/>
    <p:sldId id="363" r:id="rId55"/>
    <p:sldId id="423" r:id="rId56"/>
    <p:sldId id="336" r:id="rId57"/>
    <p:sldId id="337" r:id="rId58"/>
    <p:sldId id="425" r:id="rId59"/>
    <p:sldId id="340" r:id="rId60"/>
    <p:sldId id="379" r:id="rId61"/>
    <p:sldId id="376" r:id="rId62"/>
    <p:sldId id="377" r:id="rId63"/>
    <p:sldId id="378" r:id="rId64"/>
    <p:sldId id="380" r:id="rId65"/>
    <p:sldId id="381" r:id="rId66"/>
    <p:sldId id="382" r:id="rId67"/>
    <p:sldId id="341" r:id="rId68"/>
    <p:sldId id="342" r:id="rId69"/>
    <p:sldId id="383" r:id="rId70"/>
    <p:sldId id="343" r:id="rId71"/>
    <p:sldId id="344" r:id="rId72"/>
    <p:sldId id="433" r:id="rId73"/>
    <p:sldId id="364" r:id="rId74"/>
    <p:sldId id="356" r:id="rId75"/>
    <p:sldId id="424" r:id="rId76"/>
    <p:sldId id="346" r:id="rId77"/>
    <p:sldId id="286" r:id="rId78"/>
    <p:sldId id="347" r:id="rId79"/>
    <p:sldId id="348" r:id="rId80"/>
    <p:sldId id="38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5AA865-2F02-4159-9582-BCE4D4E31B82}" v="1" dt="2022-08-24T01:09:56.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38" autoAdjust="0"/>
    <p:restoredTop sz="90347" autoAdjust="0"/>
  </p:normalViewPr>
  <p:slideViewPr>
    <p:cSldViewPr>
      <p:cViewPr varScale="1">
        <p:scale>
          <a:sx n="77" d="100"/>
          <a:sy n="77" d="100"/>
        </p:scale>
        <p:origin x="62"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Jianwei" userId="a9adc4b8-c48f-4695-ba31-44e2f6e8bd84" providerId="ADAL" clId="{F95AA865-2F02-4159-9582-BCE4D4E31B82}"/>
    <pc:docChg chg="undo custSel modSld">
      <pc:chgData name="Lai, Jianwei" userId="a9adc4b8-c48f-4695-ba31-44e2f6e8bd84" providerId="ADAL" clId="{F95AA865-2F02-4159-9582-BCE4D4E31B82}" dt="2022-08-24T01:23:57.744" v="14" actId="478"/>
      <pc:docMkLst>
        <pc:docMk/>
      </pc:docMkLst>
      <pc:sldChg chg="addSp delSp modSp mod">
        <pc:chgData name="Lai, Jianwei" userId="a9adc4b8-c48f-4695-ba31-44e2f6e8bd84" providerId="ADAL" clId="{F95AA865-2F02-4159-9582-BCE4D4E31B82}" dt="2022-08-24T01:23:57.744" v="14" actId="478"/>
        <pc:sldMkLst>
          <pc:docMk/>
          <pc:sldMk cId="771404054" sldId="368"/>
        </pc:sldMkLst>
        <pc:spChg chg="add del mod">
          <ac:chgData name="Lai, Jianwei" userId="a9adc4b8-c48f-4695-ba31-44e2f6e8bd84" providerId="ADAL" clId="{F95AA865-2F02-4159-9582-BCE4D4E31B82}" dt="2022-08-24T01:23:57.744" v="14" actId="478"/>
          <ac:spMkLst>
            <pc:docMk/>
            <pc:sldMk cId="771404054" sldId="368"/>
            <ac:spMk id="8" creationId="{938F1BAB-A0D9-4B1B-9921-4D446C5745EB}"/>
          </ac:spMkLst>
        </pc:spChg>
        <pc:picChg chg="mod">
          <ac:chgData name="Lai, Jianwei" userId="a9adc4b8-c48f-4695-ba31-44e2f6e8bd84" providerId="ADAL" clId="{F95AA865-2F02-4159-9582-BCE4D4E31B82}" dt="2022-08-24T01:22:52.105" v="13" actId="1076"/>
          <ac:picMkLst>
            <pc:docMk/>
            <pc:sldMk cId="771404054" sldId="368"/>
            <ac:picMk id="4" creationId="{00000000-0000-0000-0000-000000000000}"/>
          </ac:picMkLst>
        </pc:picChg>
      </pc:sldChg>
      <pc:sldChg chg="delSp modSp mod">
        <pc:chgData name="Lai, Jianwei" userId="a9adc4b8-c48f-4695-ba31-44e2f6e8bd84" providerId="ADAL" clId="{F95AA865-2F02-4159-9582-BCE4D4E31B82}" dt="2022-08-24T01:10:37.742" v="6"/>
        <pc:sldMkLst>
          <pc:docMk/>
          <pc:sldMk cId="861173719" sldId="370"/>
        </pc:sldMkLst>
        <pc:spChg chg="mod">
          <ac:chgData name="Lai, Jianwei" userId="a9adc4b8-c48f-4695-ba31-44e2f6e8bd84" providerId="ADAL" clId="{F95AA865-2F02-4159-9582-BCE4D4E31B82}" dt="2022-08-24T01:10:37.742" v="6"/>
          <ac:spMkLst>
            <pc:docMk/>
            <pc:sldMk cId="861173719" sldId="370"/>
            <ac:spMk id="4" creationId="{00000000-0000-0000-0000-000000000000}"/>
          </ac:spMkLst>
        </pc:spChg>
        <pc:picChg chg="mod">
          <ac:chgData name="Lai, Jianwei" userId="a9adc4b8-c48f-4695-ba31-44e2f6e8bd84" providerId="ADAL" clId="{F95AA865-2F02-4159-9582-BCE4D4E31B82}" dt="2022-08-24T01:10:01.448" v="4" actId="1076"/>
          <ac:picMkLst>
            <pc:docMk/>
            <pc:sldMk cId="861173719" sldId="370"/>
            <ac:picMk id="13" creationId="{00000000-0000-0000-0000-000000000000}"/>
          </ac:picMkLst>
        </pc:picChg>
        <pc:picChg chg="del">
          <ac:chgData name="Lai, Jianwei" userId="a9adc4b8-c48f-4695-ba31-44e2f6e8bd84" providerId="ADAL" clId="{F95AA865-2F02-4159-9582-BCE4D4E31B82}" dt="2022-08-24T01:09:56.835" v="2" actId="478"/>
          <ac:picMkLst>
            <pc:docMk/>
            <pc:sldMk cId="861173719" sldId="370"/>
            <ac:picMk id="22530" creationId="{00000000-0000-0000-0000-000000000000}"/>
          </ac:picMkLst>
        </pc:picChg>
      </pc:sldChg>
      <pc:sldChg chg="modSp mod">
        <pc:chgData name="Lai, Jianwei" userId="a9adc4b8-c48f-4695-ba31-44e2f6e8bd84" providerId="ADAL" clId="{F95AA865-2F02-4159-9582-BCE4D4E31B82}" dt="2022-08-24T01:05:19.379" v="0" actId="20577"/>
        <pc:sldMkLst>
          <pc:docMk/>
          <pc:sldMk cId="796021537" sldId="389"/>
        </pc:sldMkLst>
        <pc:spChg chg="mod">
          <ac:chgData name="Lai, Jianwei" userId="a9adc4b8-c48f-4695-ba31-44e2f6e8bd84" providerId="ADAL" clId="{F95AA865-2F02-4159-9582-BCE4D4E31B82}" dt="2022-08-24T01:05:19.379" v="0" actId="20577"/>
          <ac:spMkLst>
            <pc:docMk/>
            <pc:sldMk cId="796021537" sldId="389"/>
            <ac:spMk id="6146" creationId="{00000000-0000-0000-0000-000000000000}"/>
          </ac:spMkLst>
        </pc:spChg>
      </pc:sldChg>
      <pc:sldChg chg="modNotesTx">
        <pc:chgData name="Lai, Jianwei" userId="a9adc4b8-c48f-4695-ba31-44e2f6e8bd84" providerId="ADAL" clId="{F95AA865-2F02-4159-9582-BCE4D4E31B82}" dt="2022-08-24T01:07:27.324" v="1"/>
        <pc:sldMkLst>
          <pc:docMk/>
          <pc:sldMk cId="4183697456" sldId="4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9E5C6-2ACD-48DF-B82A-39024D58423F}" type="doc">
      <dgm:prSet loTypeId="urn:microsoft.com/office/officeart/2005/8/layout/process2" loCatId="process" qsTypeId="urn:microsoft.com/office/officeart/2005/8/quickstyle/simple1" qsCatId="simple" csTypeId="urn:microsoft.com/office/officeart/2005/8/colors/accent1_2" csCatId="accent1" phldr="1"/>
      <dgm:spPr/>
    </dgm:pt>
    <dgm:pt modelId="{12B65AF3-04F5-4E5B-8D2C-456AAC6AE0E9}">
      <dgm:prSet phldrT="[Text]"/>
      <dgm:spPr>
        <a:solidFill>
          <a:schemeClr val="accent1">
            <a:lumMod val="40000"/>
            <a:lumOff val="60000"/>
          </a:schemeClr>
        </a:solidFill>
      </dgm:spPr>
      <dgm:t>
        <a:bodyPr/>
        <a:lstStyle/>
        <a:p>
          <a:r>
            <a:rPr lang="en-US" b="1" dirty="0">
              <a:solidFill>
                <a:schemeClr val="tx1"/>
              </a:solidFill>
            </a:rPr>
            <a:t>Step 1: </a:t>
          </a:r>
          <a:r>
            <a:rPr lang="en-US" b="0" dirty="0">
              <a:solidFill>
                <a:schemeClr val="tx1"/>
              </a:solidFill>
            </a:rPr>
            <a:t>Go to the “Start” icon</a:t>
          </a:r>
        </a:p>
      </dgm:t>
    </dgm:pt>
    <dgm:pt modelId="{7CB6B0D7-D32F-4323-816B-82A85E4F5CF0}" type="parTrans" cxnId="{E043EFB0-4CDE-48DA-AAB6-D6A24D58F2AA}">
      <dgm:prSet/>
      <dgm:spPr/>
      <dgm:t>
        <a:bodyPr/>
        <a:lstStyle/>
        <a:p>
          <a:endParaRPr lang="en-US" b="1">
            <a:solidFill>
              <a:schemeClr val="tx1"/>
            </a:solidFill>
          </a:endParaRPr>
        </a:p>
      </dgm:t>
    </dgm:pt>
    <dgm:pt modelId="{5C6BB1D5-5C0E-4204-B022-73EDF7CB17AB}" type="sibTrans" cxnId="{E043EFB0-4CDE-48DA-AAB6-D6A24D58F2AA}">
      <dgm:prSet/>
      <dgm:spPr/>
      <dgm:t>
        <a:bodyPr/>
        <a:lstStyle/>
        <a:p>
          <a:endParaRPr lang="en-US" b="1">
            <a:solidFill>
              <a:schemeClr val="tx1"/>
            </a:solidFill>
          </a:endParaRPr>
        </a:p>
      </dgm:t>
    </dgm:pt>
    <dgm:pt modelId="{A9F1BCC2-1323-4B74-A784-5CC4F34D1B0A}" type="pres">
      <dgm:prSet presAssocID="{BC29E5C6-2ACD-48DF-B82A-39024D58423F}" presName="linearFlow" presStyleCnt="0">
        <dgm:presLayoutVars>
          <dgm:resizeHandles val="exact"/>
        </dgm:presLayoutVars>
      </dgm:prSet>
      <dgm:spPr/>
    </dgm:pt>
    <dgm:pt modelId="{B01F12A6-00F0-4653-8F25-35B3F171AEEF}" type="pres">
      <dgm:prSet presAssocID="{12B65AF3-04F5-4E5B-8D2C-456AAC6AE0E9}" presName="node" presStyleLbl="node1" presStyleIdx="0" presStyleCnt="1" custScaleX="178976" custLinFactNeighborX="5208" custLinFactNeighborY="-22641">
        <dgm:presLayoutVars>
          <dgm:bulletEnabled val="1"/>
        </dgm:presLayoutVars>
      </dgm:prSet>
      <dgm:spPr/>
    </dgm:pt>
  </dgm:ptLst>
  <dgm:cxnLst>
    <dgm:cxn modelId="{D113D18D-D8B9-4F63-B448-1E0DB6E383B0}" type="presOf" srcId="{BC29E5C6-2ACD-48DF-B82A-39024D58423F}" destId="{A9F1BCC2-1323-4B74-A784-5CC4F34D1B0A}" srcOrd="0" destOrd="0" presId="urn:microsoft.com/office/officeart/2005/8/layout/process2"/>
    <dgm:cxn modelId="{E043EFB0-4CDE-48DA-AAB6-D6A24D58F2AA}" srcId="{BC29E5C6-2ACD-48DF-B82A-39024D58423F}" destId="{12B65AF3-04F5-4E5B-8D2C-456AAC6AE0E9}" srcOrd="0" destOrd="0" parTransId="{7CB6B0D7-D32F-4323-816B-82A85E4F5CF0}" sibTransId="{5C6BB1D5-5C0E-4204-B022-73EDF7CB17AB}"/>
    <dgm:cxn modelId="{E38C74F7-4607-4546-B983-D025C877D13B}" type="presOf" srcId="{12B65AF3-04F5-4E5B-8D2C-456AAC6AE0E9}" destId="{B01F12A6-00F0-4653-8F25-35B3F171AEEF}" srcOrd="0" destOrd="0" presId="urn:microsoft.com/office/officeart/2005/8/layout/process2"/>
    <dgm:cxn modelId="{4750EA4C-0661-45BC-843B-0896D42242A2}" type="presParOf" srcId="{A9F1BCC2-1323-4B74-A784-5CC4F34D1B0A}" destId="{B01F12A6-00F0-4653-8F25-35B3F171AEEF}" srcOrd="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29E5C6-2ACD-48DF-B82A-39024D58423F}" type="doc">
      <dgm:prSet loTypeId="urn:microsoft.com/office/officeart/2005/8/layout/process2" loCatId="process" qsTypeId="urn:microsoft.com/office/officeart/2005/8/quickstyle/simple1" qsCatId="simple" csTypeId="urn:microsoft.com/office/officeart/2005/8/colors/accent1_2" csCatId="accent1" phldr="1"/>
      <dgm:spPr/>
    </dgm:pt>
    <dgm:pt modelId="{12B65AF3-04F5-4E5B-8D2C-456AAC6AE0E9}">
      <dgm:prSet phldrT="[Text]"/>
      <dgm:spPr>
        <a:solidFill>
          <a:schemeClr val="accent1">
            <a:lumMod val="40000"/>
            <a:lumOff val="60000"/>
          </a:schemeClr>
        </a:solidFill>
      </dgm:spPr>
      <dgm:t>
        <a:bodyPr/>
        <a:lstStyle/>
        <a:p>
          <a:r>
            <a:rPr lang="en-US" b="1" dirty="0">
              <a:solidFill>
                <a:schemeClr val="tx1"/>
              </a:solidFill>
            </a:rPr>
            <a:t>Step 1: </a:t>
          </a:r>
          <a:r>
            <a:rPr lang="en-US" b="0" dirty="0">
              <a:solidFill>
                <a:schemeClr val="tx1"/>
              </a:solidFill>
            </a:rPr>
            <a:t>Move the cursor to the right </a:t>
          </a:r>
        </a:p>
      </dgm:t>
    </dgm:pt>
    <dgm:pt modelId="{7CB6B0D7-D32F-4323-816B-82A85E4F5CF0}" type="parTrans" cxnId="{E043EFB0-4CDE-48DA-AAB6-D6A24D58F2AA}">
      <dgm:prSet/>
      <dgm:spPr/>
      <dgm:t>
        <a:bodyPr/>
        <a:lstStyle/>
        <a:p>
          <a:endParaRPr lang="en-US" b="1">
            <a:solidFill>
              <a:schemeClr val="tx1"/>
            </a:solidFill>
          </a:endParaRPr>
        </a:p>
      </dgm:t>
    </dgm:pt>
    <dgm:pt modelId="{5C6BB1D5-5C0E-4204-B022-73EDF7CB17AB}" type="sibTrans" cxnId="{E043EFB0-4CDE-48DA-AAB6-D6A24D58F2AA}">
      <dgm:prSet/>
      <dgm:spPr/>
      <dgm:t>
        <a:bodyPr/>
        <a:lstStyle/>
        <a:p>
          <a:endParaRPr lang="en-US" b="1">
            <a:solidFill>
              <a:schemeClr val="tx1"/>
            </a:solidFill>
          </a:endParaRPr>
        </a:p>
      </dgm:t>
    </dgm:pt>
    <dgm:pt modelId="{A9F1BCC2-1323-4B74-A784-5CC4F34D1B0A}" type="pres">
      <dgm:prSet presAssocID="{BC29E5C6-2ACD-48DF-B82A-39024D58423F}" presName="linearFlow" presStyleCnt="0">
        <dgm:presLayoutVars>
          <dgm:resizeHandles val="exact"/>
        </dgm:presLayoutVars>
      </dgm:prSet>
      <dgm:spPr/>
    </dgm:pt>
    <dgm:pt modelId="{B01F12A6-00F0-4653-8F25-35B3F171AEEF}" type="pres">
      <dgm:prSet presAssocID="{12B65AF3-04F5-4E5B-8D2C-456AAC6AE0E9}" presName="node" presStyleLbl="node1" presStyleIdx="0" presStyleCnt="1" custScaleX="178976" custLinFactNeighborX="-1141">
        <dgm:presLayoutVars>
          <dgm:bulletEnabled val="1"/>
        </dgm:presLayoutVars>
      </dgm:prSet>
      <dgm:spPr/>
    </dgm:pt>
  </dgm:ptLst>
  <dgm:cxnLst>
    <dgm:cxn modelId="{682CCD70-B705-491D-9D41-5F3419671DAB}" type="presOf" srcId="{12B65AF3-04F5-4E5B-8D2C-456AAC6AE0E9}" destId="{B01F12A6-00F0-4653-8F25-35B3F171AEEF}" srcOrd="0" destOrd="0" presId="urn:microsoft.com/office/officeart/2005/8/layout/process2"/>
    <dgm:cxn modelId="{E043EFB0-4CDE-48DA-AAB6-D6A24D58F2AA}" srcId="{BC29E5C6-2ACD-48DF-B82A-39024D58423F}" destId="{12B65AF3-04F5-4E5B-8D2C-456AAC6AE0E9}" srcOrd="0" destOrd="0" parTransId="{7CB6B0D7-D32F-4323-816B-82A85E4F5CF0}" sibTransId="{5C6BB1D5-5C0E-4204-B022-73EDF7CB17AB}"/>
    <dgm:cxn modelId="{2E34D1FC-EDD0-4C89-A06A-73B2200B803A}" type="presOf" srcId="{BC29E5C6-2ACD-48DF-B82A-39024D58423F}" destId="{A9F1BCC2-1323-4B74-A784-5CC4F34D1B0A}" srcOrd="0" destOrd="0" presId="urn:microsoft.com/office/officeart/2005/8/layout/process2"/>
    <dgm:cxn modelId="{0A354211-F75C-44C5-A1BE-CDF4AB4B55A6}" type="presParOf" srcId="{A9F1BCC2-1323-4B74-A784-5CC4F34D1B0A}" destId="{B01F12A6-00F0-4653-8F25-35B3F171AEEF}"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F12A6-00F0-4653-8F25-35B3F171AEEF}">
      <dsp:nvSpPr>
        <dsp:cNvPr id="0" name=""/>
        <dsp:cNvSpPr/>
      </dsp:nvSpPr>
      <dsp:spPr>
        <a:xfrm>
          <a:off x="41018" y="0"/>
          <a:ext cx="3086097" cy="957949"/>
        </a:xfrm>
        <a:prstGeom prst="roundRect">
          <a:avLst>
            <a:gd name="adj" fmla="val 10000"/>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Step 1: </a:t>
          </a:r>
          <a:r>
            <a:rPr lang="en-US" sz="2400" b="0" kern="1200" dirty="0">
              <a:solidFill>
                <a:schemeClr val="tx1"/>
              </a:solidFill>
            </a:rPr>
            <a:t>Go to the “Start” icon</a:t>
          </a:r>
        </a:p>
      </dsp:txBody>
      <dsp:txXfrm>
        <a:off x="69075" y="28057"/>
        <a:ext cx="3029983" cy="901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F12A6-00F0-4653-8F25-35B3F171AEEF}">
      <dsp:nvSpPr>
        <dsp:cNvPr id="0" name=""/>
        <dsp:cNvSpPr/>
      </dsp:nvSpPr>
      <dsp:spPr>
        <a:xfrm>
          <a:off x="1686" y="0"/>
          <a:ext cx="3083887" cy="957263"/>
        </a:xfrm>
        <a:prstGeom prst="roundRect">
          <a:avLst>
            <a:gd name="adj" fmla="val 10000"/>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Step 1: </a:t>
          </a:r>
          <a:r>
            <a:rPr lang="en-US" sz="2400" b="0" kern="1200" dirty="0">
              <a:solidFill>
                <a:schemeClr val="tx1"/>
              </a:solidFill>
            </a:rPr>
            <a:t>Move the cursor to the right </a:t>
          </a:r>
        </a:p>
      </dsp:txBody>
      <dsp:txXfrm>
        <a:off x="29723" y="28037"/>
        <a:ext cx="3027813" cy="9011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3F78FA-012C-4268-A80D-9DA22CD6217B}" type="datetimeFigureOut">
              <a:rPr lang="en-US" smtClean="0"/>
              <a:t>10/13/2022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F56270-782D-4B4E-BDDD-EFE92E35A50B}" type="slidenum">
              <a:rPr lang="en-US" smtClean="0"/>
              <a:t>‹#›</a:t>
            </a:fld>
            <a:endParaRPr lang="en-US"/>
          </a:p>
        </p:txBody>
      </p:sp>
    </p:spTree>
    <p:extLst>
      <p:ext uri="{BB962C8B-B14F-4D97-AF65-F5344CB8AC3E}">
        <p14:creationId xmlns:p14="http://schemas.microsoft.com/office/powerpoint/2010/main" val="414888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ngroup.com/articles/usability-101-introduction-to-usability/#:~:text=Usability%20is%20a%20quality%20attribute,defined%20by%205%20quality%20components%3A&amp;text=Efficiency%3A%20Once%20users%20have%20learned,quickly%20can%20they%20perform%20tasks%3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erecho.org/2015/11/18/is-using-your-phone-for-navigation-as-bad-as-text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were some of the issues with the oatmeal process?</a:t>
            </a:r>
          </a:p>
        </p:txBody>
      </p:sp>
      <p:sp>
        <p:nvSpPr>
          <p:cNvPr id="4" name="Slide Number Placeholder 3"/>
          <p:cNvSpPr>
            <a:spLocks noGrp="1"/>
          </p:cNvSpPr>
          <p:nvPr>
            <p:ph type="sldNum" sz="quarter" idx="10"/>
          </p:nvPr>
        </p:nvSpPr>
        <p:spPr/>
        <p:txBody>
          <a:bodyPr/>
          <a:lstStyle/>
          <a:p>
            <a:fld id="{EFF56270-782D-4B4E-BDDD-EFE92E35A50B}" type="slidenum">
              <a:rPr lang="en-US" smtClean="0"/>
              <a:t>2</a:t>
            </a:fld>
            <a:endParaRPr lang="en-US"/>
          </a:p>
        </p:txBody>
      </p:sp>
    </p:spTree>
    <p:extLst>
      <p:ext uri="{BB962C8B-B14F-4D97-AF65-F5344CB8AC3E}">
        <p14:creationId xmlns:p14="http://schemas.microsoft.com/office/powerpoint/2010/main" val="317403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1267C-5AB4-4EBA-B624-41C2A4FEC8B4}" type="slidenum">
              <a:rPr lang="en-US" altLang="en-US"/>
              <a:pPr/>
              <a:t>18</a:t>
            </a:fld>
            <a:endParaRPr lang="en-US" altLang="en-US"/>
          </a:p>
        </p:txBody>
      </p:sp>
      <p:sp>
        <p:nvSpPr>
          <p:cNvPr id="1089538" name="Rectangle 2"/>
          <p:cNvSpPr>
            <a:spLocks noGrp="1" noRot="1" noChangeAspect="1" noChangeArrowheads="1" noTextEdit="1"/>
          </p:cNvSpPr>
          <p:nvPr>
            <p:ph type="sldImg"/>
          </p:nvPr>
        </p:nvSpPr>
        <p:spPr>
          <a:xfrm>
            <a:off x="381000" y="685800"/>
            <a:ext cx="6096000" cy="3429000"/>
          </a:xfrm>
          <a:ln/>
        </p:spPr>
      </p:sp>
      <p:sp>
        <p:nvSpPr>
          <p:cNvPr id="1089539" name="Rectangle 3"/>
          <p:cNvSpPr>
            <a:spLocks noGrp="1" noChangeArrowheads="1"/>
          </p:cNvSpPr>
          <p:nvPr>
            <p:ph type="body" idx="1"/>
          </p:nvPr>
        </p:nvSpPr>
        <p:spPr/>
        <p:txBody>
          <a:bodyPr/>
          <a:lstStyle/>
          <a:p>
            <a:r>
              <a:rPr lang="en-US" altLang="en-US" dirty="0"/>
              <a:t>Our brain wants to say the word - not the </a:t>
            </a:r>
            <a:r>
              <a:rPr lang="en-US" altLang="en-US" dirty="0" err="1"/>
              <a:t>colour</a:t>
            </a:r>
            <a:r>
              <a:rPr lang="en-US" altLang="en-US" dirty="0"/>
              <a:t> of the word.</a:t>
            </a:r>
          </a:p>
          <a:p>
            <a:r>
              <a:rPr lang="en-US" altLang="zh-CN" dirty="0"/>
              <a:t>Our</a:t>
            </a:r>
            <a:r>
              <a:rPr lang="en-US" altLang="zh-CN" baseline="0" dirty="0"/>
              <a:t> brain tricks us.</a:t>
            </a:r>
            <a:endParaRPr lang="en-US" altLang="en-US" dirty="0"/>
          </a:p>
        </p:txBody>
      </p:sp>
    </p:spTree>
    <p:extLst>
      <p:ext uri="{BB962C8B-B14F-4D97-AF65-F5344CB8AC3E}">
        <p14:creationId xmlns:p14="http://schemas.microsoft.com/office/powerpoint/2010/main" val="3722617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35490-8614-43A4-8CD9-E43674A83622}" type="slidenum">
              <a:rPr lang="en-US" altLang="en-US"/>
              <a:pPr/>
              <a:t>19</a:t>
            </a:fld>
            <a:endParaRPr lang="en-US" altLang="en-US"/>
          </a:p>
        </p:txBody>
      </p:sp>
      <p:sp>
        <p:nvSpPr>
          <p:cNvPr id="1044482" name="Rectangle 2"/>
          <p:cNvSpPr>
            <a:spLocks noGrp="1" noRot="1" noChangeAspect="1" noChangeArrowheads="1" noTextEdit="1"/>
          </p:cNvSpPr>
          <p:nvPr>
            <p:ph type="sldImg"/>
          </p:nvPr>
        </p:nvSpPr>
        <p:spPr>
          <a:xfrm>
            <a:off x="381000" y="685800"/>
            <a:ext cx="6096000" cy="3429000"/>
          </a:xfrm>
          <a:ln/>
        </p:spPr>
      </p:sp>
      <p:sp>
        <p:nvSpPr>
          <p:cNvPr id="1044483"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286016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A359F-19DD-4843-8862-DBE29987E6A5}" type="slidenum">
              <a:rPr lang="en-US" altLang="en-US"/>
              <a:pPr/>
              <a:t>20</a:t>
            </a:fld>
            <a:endParaRPr lang="en-US" altLang="en-US"/>
          </a:p>
        </p:txBody>
      </p:sp>
      <p:sp>
        <p:nvSpPr>
          <p:cNvPr id="1083394" name="Rectangle 2"/>
          <p:cNvSpPr>
            <a:spLocks noGrp="1" noRot="1" noChangeAspect="1" noChangeArrowheads="1" noTextEdit="1"/>
          </p:cNvSpPr>
          <p:nvPr>
            <p:ph type="sldImg"/>
          </p:nvPr>
        </p:nvSpPr>
        <p:spPr>
          <a:xfrm>
            <a:off x="381000" y="685800"/>
            <a:ext cx="6096000" cy="3429000"/>
          </a:xfrm>
          <a:ln/>
        </p:spPr>
      </p:sp>
      <p:sp>
        <p:nvSpPr>
          <p:cNvPr id="1083395" name="Rectangle 3"/>
          <p:cNvSpPr>
            <a:spLocks noGrp="1" noChangeArrowheads="1"/>
          </p:cNvSpPr>
          <p:nvPr>
            <p:ph type="body" idx="1"/>
          </p:nvPr>
        </p:nvSpPr>
        <p:spPr>
          <a:xfrm>
            <a:off x="914400" y="4416425"/>
            <a:ext cx="5029200" cy="4183063"/>
          </a:xfrm>
        </p:spPr>
        <p:txBody>
          <a:bodyPr/>
          <a:lstStyle/>
          <a:p>
            <a:r>
              <a:rPr lang="en-US" altLang="en-US"/>
              <a:t>The lines are perfectly straight and parallel.</a:t>
            </a:r>
          </a:p>
          <a:p>
            <a:endParaRPr lang="en-US" altLang="en-US"/>
          </a:p>
          <a:p>
            <a:r>
              <a:rPr lang="en-US" altLang="en-US"/>
              <a:t>Why don’t they look straight?</a:t>
            </a:r>
          </a:p>
          <a:p>
            <a:r>
              <a:rPr lang="en-US" altLang="en-US"/>
              <a:t>Our brain is playing a trick on us - the way we perceive things isn’t always what’s going on  (reality).</a:t>
            </a:r>
          </a:p>
          <a:p>
            <a:endParaRPr lang="en-US" altLang="en-US"/>
          </a:p>
          <a:p>
            <a:endParaRPr lang="en-US" altLang="en-US"/>
          </a:p>
        </p:txBody>
      </p:sp>
    </p:spTree>
    <p:extLst>
      <p:ext uri="{BB962C8B-B14F-4D97-AF65-F5344CB8AC3E}">
        <p14:creationId xmlns:p14="http://schemas.microsoft.com/office/powerpoint/2010/main" val="87211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1EDAC-60B9-425F-912C-0B0ABB0B0B8B}" type="slidenum">
              <a:rPr lang="en-US" altLang="en-US"/>
              <a:pPr/>
              <a:t>21</a:t>
            </a:fld>
            <a:endParaRPr lang="en-US" altLang="en-US"/>
          </a:p>
        </p:txBody>
      </p:sp>
      <p:sp>
        <p:nvSpPr>
          <p:cNvPr id="995330" name="Rectangle 2"/>
          <p:cNvSpPr>
            <a:spLocks noGrp="1" noRot="1" noChangeAspect="1" noChangeArrowheads="1"/>
          </p:cNvSpPr>
          <p:nvPr>
            <p:ph type="sldImg"/>
          </p:nvPr>
        </p:nvSpPr>
        <p:spPr bwMode="auto">
          <a:xfrm>
            <a:off x="330200" y="696913"/>
            <a:ext cx="6197600" cy="3486150"/>
          </a:xfrm>
          <a:prstGeom prst="rect">
            <a:avLst/>
          </a:prstGeom>
          <a:solidFill>
            <a:srgbClr val="FFFFFF"/>
          </a:solidFill>
          <a:ln>
            <a:solidFill>
              <a:srgbClr val="000000"/>
            </a:solidFill>
            <a:miter lim="800000"/>
            <a:headEnd/>
            <a:tailEnd/>
          </a:ln>
        </p:spPr>
      </p:sp>
      <p:sp>
        <p:nvSpPr>
          <p:cNvPr id="995331" name="Rectangle 3"/>
          <p:cNvSpPr>
            <a:spLocks noGrp="1"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AU" altLang="en-US"/>
          </a:p>
        </p:txBody>
      </p:sp>
    </p:spTree>
    <p:extLst>
      <p:ext uri="{BB962C8B-B14F-4D97-AF65-F5344CB8AC3E}">
        <p14:creationId xmlns:p14="http://schemas.microsoft.com/office/powerpoint/2010/main" val="27411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762388-E98F-4E1E-A55E-D8FFDC0EBF8E}" type="slidenum">
              <a:rPr lang="en-US" altLang="en-US"/>
              <a:pPr/>
              <a:t>22</a:t>
            </a:fld>
            <a:endParaRPr lang="en-US" altLang="en-US"/>
          </a:p>
        </p:txBody>
      </p:sp>
      <p:sp>
        <p:nvSpPr>
          <p:cNvPr id="999426" name="Rectangle 2"/>
          <p:cNvSpPr>
            <a:spLocks noGrp="1" noRot="1" noChangeAspect="1" noChangeArrowheads="1"/>
          </p:cNvSpPr>
          <p:nvPr>
            <p:ph type="sldImg"/>
          </p:nvPr>
        </p:nvSpPr>
        <p:spPr bwMode="auto">
          <a:xfrm>
            <a:off x="330200" y="696913"/>
            <a:ext cx="6197600" cy="3486150"/>
          </a:xfrm>
          <a:prstGeom prst="rect">
            <a:avLst/>
          </a:prstGeom>
          <a:solidFill>
            <a:srgbClr val="FFFFFF"/>
          </a:solidFill>
          <a:ln>
            <a:solidFill>
              <a:srgbClr val="000000"/>
            </a:solidFill>
            <a:miter lim="800000"/>
            <a:headEnd/>
            <a:tailEnd/>
          </a:ln>
        </p:spPr>
      </p:sp>
      <p:sp>
        <p:nvSpPr>
          <p:cNvPr id="999427" name="Rectangle 3"/>
          <p:cNvSpPr>
            <a:spLocks noGrp="1"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r>
              <a:rPr lang="en-GB" altLang="en-US" dirty="0"/>
              <a:t>The optimum level of performance is reached when the level of arousal is neither too high or too low.</a:t>
            </a:r>
          </a:p>
          <a:p>
            <a:endParaRPr lang="en-GB" altLang="en-US" dirty="0"/>
          </a:p>
          <a:p>
            <a:r>
              <a:rPr lang="en-US" altLang="en-US" dirty="0"/>
              <a:t>Boredom is a problem if we are doing a highly automated and repetitive task,  e.g. transcribing medication charts:</a:t>
            </a:r>
          </a:p>
          <a:p>
            <a:pPr>
              <a:buFontTx/>
              <a:buChar char="-"/>
            </a:pPr>
            <a:r>
              <a:rPr lang="en-US" altLang="en-US" dirty="0"/>
              <a:t>may be easy to commit a transcribing error</a:t>
            </a:r>
            <a:endParaRPr lang="en-GB" altLang="en-US" dirty="0"/>
          </a:p>
          <a:p>
            <a:endParaRPr lang="en-US" altLang="en-US" dirty="0"/>
          </a:p>
        </p:txBody>
      </p:sp>
    </p:spTree>
    <p:extLst>
      <p:ext uri="{BB962C8B-B14F-4D97-AF65-F5344CB8AC3E}">
        <p14:creationId xmlns:p14="http://schemas.microsoft.com/office/powerpoint/2010/main" val="403573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24</a:t>
            </a:fld>
            <a:endParaRPr lang="en-US"/>
          </a:p>
        </p:txBody>
      </p:sp>
    </p:spTree>
    <p:extLst>
      <p:ext uri="{BB962C8B-B14F-4D97-AF65-F5344CB8AC3E}">
        <p14:creationId xmlns:p14="http://schemas.microsoft.com/office/powerpoint/2010/main" val="626197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9B61D450-D046-4B41-B225-234354B858EF}" type="slidenum">
              <a:rPr lang="en-GB" smtClean="0"/>
              <a:pPr eaLnBrk="1" hangingPunct="1"/>
              <a:t>27</a:t>
            </a:fld>
            <a:endParaRPr lang="en-GB"/>
          </a:p>
        </p:txBody>
      </p:sp>
      <p:sp>
        <p:nvSpPr>
          <p:cNvPr id="890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CC14BB25-4F48-4217-87F2-FFE55EF04C97}" type="slidenum">
              <a:rPr lang="en-US" sz="1200">
                <a:latin typeface="Times" charset="0"/>
              </a:rPr>
              <a:pPr algn="r"/>
              <a:t>27</a:t>
            </a:fld>
            <a:endParaRPr lang="en-US" sz="1200">
              <a:latin typeface="Times" charset="0"/>
            </a:endParaRPr>
          </a:p>
        </p:txBody>
      </p:sp>
      <p:sp>
        <p:nvSpPr>
          <p:cNvPr id="89092" name="Rectangle 2"/>
          <p:cNvSpPr>
            <a:spLocks noGrp="1" noRot="1" noChangeAspect="1" noChangeArrowheads="1" noTextEdit="1"/>
          </p:cNvSpPr>
          <p:nvPr>
            <p:ph type="sldImg"/>
          </p:nvPr>
        </p:nvSpPr>
        <p:spPr>
          <a:xfrm>
            <a:off x="381000" y="685800"/>
            <a:ext cx="6096000" cy="3429000"/>
          </a:xfrm>
          <a:ln/>
        </p:spPr>
      </p:sp>
      <p:sp>
        <p:nvSpPr>
          <p:cNvPr id="890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77384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B0E4DA1-6622-481C-AC96-B26927536D6D}" type="slidenum">
              <a:rPr lang="en-GB" smtClean="0"/>
              <a:pPr eaLnBrk="1" hangingPunct="1"/>
              <a:t>28</a:t>
            </a:fld>
            <a:endParaRPr lang="en-GB"/>
          </a:p>
        </p:txBody>
      </p:sp>
      <p:sp>
        <p:nvSpPr>
          <p:cNvPr id="798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5D40410C-F668-415A-81FC-E139A4B985DD}" type="slidenum">
              <a:rPr lang="en-US" sz="1200">
                <a:latin typeface="Times" charset="0"/>
              </a:rPr>
              <a:pPr algn="r"/>
              <a:t>28</a:t>
            </a:fld>
            <a:endParaRPr lang="en-US" sz="1200">
              <a:latin typeface="Times" charset="0"/>
            </a:endParaRPr>
          </a:p>
        </p:txBody>
      </p:sp>
      <p:sp>
        <p:nvSpPr>
          <p:cNvPr id="79876" name="Rectangle 2"/>
          <p:cNvSpPr>
            <a:spLocks noGrp="1" noRot="1" noChangeAspect="1" noChangeArrowheads="1" noTextEdit="1"/>
          </p:cNvSpPr>
          <p:nvPr>
            <p:ph type="sldImg"/>
          </p:nvPr>
        </p:nvSpPr>
        <p:spPr>
          <a:xfrm>
            <a:off x="381000" y="685800"/>
            <a:ext cx="6096000" cy="3429000"/>
          </a:xfrm>
          <a:ln/>
        </p:spPr>
      </p:sp>
      <p:sp>
        <p:nvSpPr>
          <p:cNvPr id="798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835204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https://www.nngroup.com/articles/usability-101-introduction-to-usability/#:~:text=Usability%20is%20a%20quality%20attribute,defined%20by%205%20quality%20components%3A&amp;text=Efficiency%3A%20Once%20users%20have%20learned,quickly%20can%20they%20perform%20tasks%3F</a:t>
            </a:r>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30</a:t>
            </a:fld>
            <a:endParaRPr lang="en-US"/>
          </a:p>
        </p:txBody>
      </p:sp>
    </p:spTree>
    <p:extLst>
      <p:ext uri="{BB962C8B-B14F-4D97-AF65-F5344CB8AC3E}">
        <p14:creationId xmlns:p14="http://schemas.microsoft.com/office/powerpoint/2010/main" val="359783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0D0C43AA-9E64-4376-BE42-9745E4AB8272}" type="slidenum">
              <a:rPr lang="en-GB" smtClean="0"/>
              <a:pPr eaLnBrk="1" hangingPunct="1"/>
              <a:t>31</a:t>
            </a:fld>
            <a:endParaRPr lang="en-GB"/>
          </a:p>
        </p:txBody>
      </p:sp>
      <p:sp>
        <p:nvSpPr>
          <p:cNvPr id="870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310099F5-17B0-40DC-9473-AAB030AB44CC}" type="slidenum">
              <a:rPr lang="en-US" sz="1200">
                <a:latin typeface="Times" charset="0"/>
              </a:rPr>
              <a:pPr algn="r"/>
              <a:t>31</a:t>
            </a:fld>
            <a:endParaRPr lang="en-US" sz="1200">
              <a:latin typeface="Times" charset="0"/>
            </a:endParaRPr>
          </a:p>
        </p:txBody>
      </p:sp>
      <p:sp>
        <p:nvSpPr>
          <p:cNvPr id="87044" name="Rectangle 2"/>
          <p:cNvSpPr>
            <a:spLocks noGrp="1" noRot="1" noChangeAspect="1" noChangeArrowheads="1" noTextEdit="1"/>
          </p:cNvSpPr>
          <p:nvPr>
            <p:ph type="sldImg"/>
          </p:nvPr>
        </p:nvSpPr>
        <p:spPr>
          <a:xfrm>
            <a:off x="381000" y="685800"/>
            <a:ext cx="6096000" cy="3429000"/>
          </a:xfrm>
          <a:ln/>
        </p:spPr>
      </p:sp>
      <p:sp>
        <p:nvSpPr>
          <p:cNvPr id="870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24407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56270-782D-4B4E-BDDD-EFE92E35A50B}" type="slidenum">
              <a:rPr lang="en-US" smtClean="0"/>
              <a:t>7</a:t>
            </a:fld>
            <a:endParaRPr lang="en-US"/>
          </a:p>
        </p:txBody>
      </p:sp>
    </p:spTree>
    <p:extLst>
      <p:ext uri="{BB962C8B-B14F-4D97-AF65-F5344CB8AC3E}">
        <p14:creationId xmlns:p14="http://schemas.microsoft.com/office/powerpoint/2010/main" val="38273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32</a:t>
            </a:fld>
            <a:endParaRPr lang="en-US"/>
          </a:p>
        </p:txBody>
      </p:sp>
    </p:spTree>
    <p:extLst>
      <p:ext uri="{BB962C8B-B14F-4D97-AF65-F5344CB8AC3E}">
        <p14:creationId xmlns:p14="http://schemas.microsoft.com/office/powerpoint/2010/main" val="3389359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FC04C51A-C4ED-4563-B03D-DB360416CB07}" type="slidenum">
              <a:rPr lang="en-GB" smtClean="0"/>
              <a:pPr eaLnBrk="1" hangingPunct="1"/>
              <a:t>37</a:t>
            </a:fld>
            <a:endParaRPr lang="en-GB"/>
          </a:p>
        </p:txBody>
      </p:sp>
      <p:sp>
        <p:nvSpPr>
          <p:cNvPr id="901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162DFCD5-8A0C-4BB4-AC06-EE7D004C28D2}" type="slidenum">
              <a:rPr lang="en-US" sz="1200">
                <a:latin typeface="Times" charset="0"/>
              </a:rPr>
              <a:pPr algn="r"/>
              <a:t>37</a:t>
            </a:fld>
            <a:endParaRPr lang="en-US" sz="1200">
              <a:latin typeface="Times" charset="0"/>
            </a:endParaRPr>
          </a:p>
        </p:txBody>
      </p:sp>
      <p:sp>
        <p:nvSpPr>
          <p:cNvPr id="90116" name="Rectangle 2"/>
          <p:cNvSpPr>
            <a:spLocks noGrp="1" noRot="1" noChangeAspect="1" noChangeArrowheads="1" noTextEdit="1"/>
          </p:cNvSpPr>
          <p:nvPr>
            <p:ph type="sldImg"/>
          </p:nvPr>
        </p:nvSpPr>
        <p:spPr>
          <a:xfrm>
            <a:off x="381000" y="685800"/>
            <a:ext cx="6096000" cy="3429000"/>
          </a:xfrm>
          <a:ln/>
        </p:spPr>
      </p:sp>
      <p:sp>
        <p:nvSpPr>
          <p:cNvPr id="901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252516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3F355795-7355-4612-9DA7-6746C96C68D0}" type="slidenum">
              <a:rPr lang="en-GB" smtClean="0"/>
              <a:pPr eaLnBrk="1" hangingPunct="1"/>
              <a:t>39</a:t>
            </a:fld>
            <a:endParaRPr lang="en-GB"/>
          </a:p>
        </p:txBody>
      </p:sp>
      <p:sp>
        <p:nvSpPr>
          <p:cNvPr id="911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32196C50-8C53-47D7-BAF0-8A6D6930F0DF}" type="slidenum">
              <a:rPr lang="en-US" sz="1200">
                <a:latin typeface="Times" charset="0"/>
              </a:rPr>
              <a:pPr algn="r"/>
              <a:t>39</a:t>
            </a:fld>
            <a:endParaRPr lang="en-US" sz="1200">
              <a:latin typeface="Times" charset="0"/>
            </a:endParaRPr>
          </a:p>
        </p:txBody>
      </p:sp>
      <p:sp>
        <p:nvSpPr>
          <p:cNvPr id="91140" name="Rectangle 2"/>
          <p:cNvSpPr>
            <a:spLocks noGrp="1" noRot="1" noChangeAspect="1" noChangeArrowheads="1" noTextEdit="1"/>
          </p:cNvSpPr>
          <p:nvPr>
            <p:ph type="sldImg"/>
          </p:nvPr>
        </p:nvSpPr>
        <p:spPr>
          <a:xfrm>
            <a:off x="381000" y="685800"/>
            <a:ext cx="6096000" cy="3429000"/>
          </a:xfrm>
          <a:ln/>
        </p:spPr>
      </p:sp>
      <p:sp>
        <p:nvSpPr>
          <p:cNvPr id="911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1979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17F9E111-6559-4933-B6F5-370023619E69}" type="slidenum">
              <a:rPr lang="en-GB" smtClean="0"/>
              <a:pPr eaLnBrk="1" hangingPunct="1"/>
              <a:t>41</a:t>
            </a:fld>
            <a:endParaRPr lang="en-GB"/>
          </a:p>
        </p:txBody>
      </p:sp>
      <p:sp>
        <p:nvSpPr>
          <p:cNvPr id="921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3FF95DE5-6F30-4FDC-B212-5DE47A24C6A1}" type="slidenum">
              <a:rPr lang="en-US" sz="1200">
                <a:latin typeface="Times" charset="0"/>
              </a:rPr>
              <a:pPr algn="r"/>
              <a:t>41</a:t>
            </a:fld>
            <a:endParaRPr lang="en-US" sz="1200">
              <a:latin typeface="Times" charset="0"/>
            </a:endParaRPr>
          </a:p>
        </p:txBody>
      </p:sp>
      <p:sp>
        <p:nvSpPr>
          <p:cNvPr id="92164" name="Rectangle 2"/>
          <p:cNvSpPr>
            <a:spLocks noGrp="1" noRot="1" noChangeAspect="1" noChangeArrowheads="1" noTextEdit="1"/>
          </p:cNvSpPr>
          <p:nvPr>
            <p:ph type="sldImg"/>
          </p:nvPr>
        </p:nvSpPr>
        <p:spPr>
          <a:xfrm>
            <a:off x="381000" y="685800"/>
            <a:ext cx="6096000" cy="3429000"/>
          </a:xfrm>
          <a:ln/>
        </p:spPr>
      </p:sp>
      <p:sp>
        <p:nvSpPr>
          <p:cNvPr id="921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36605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EA2316F0-A8E4-4112-B55D-D7937DE9D185}" type="slidenum">
              <a:rPr lang="en-GB" smtClean="0"/>
              <a:pPr eaLnBrk="1" hangingPunct="1"/>
              <a:t>42</a:t>
            </a:fld>
            <a:endParaRPr lang="en-GB"/>
          </a:p>
        </p:txBody>
      </p:sp>
      <p:sp>
        <p:nvSpPr>
          <p:cNvPr id="931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F330A4FB-E5CC-4446-BA30-08FD49CDD48C}" type="slidenum">
              <a:rPr lang="en-US" sz="1200">
                <a:latin typeface="Times" charset="0"/>
              </a:rPr>
              <a:pPr algn="r"/>
              <a:t>42</a:t>
            </a:fld>
            <a:endParaRPr lang="en-US" sz="1200">
              <a:latin typeface="Times" charset="0"/>
            </a:endParaRPr>
          </a:p>
        </p:txBody>
      </p:sp>
      <p:sp>
        <p:nvSpPr>
          <p:cNvPr id="93188" name="Rectangle 2"/>
          <p:cNvSpPr>
            <a:spLocks noGrp="1" noRot="1" noChangeAspect="1" noChangeArrowheads="1" noTextEdit="1"/>
          </p:cNvSpPr>
          <p:nvPr>
            <p:ph type="sldImg"/>
          </p:nvPr>
        </p:nvSpPr>
        <p:spPr>
          <a:xfrm>
            <a:off x="381000" y="685800"/>
            <a:ext cx="6096000" cy="3429000"/>
          </a:xfrm>
          <a:ln/>
        </p:spPr>
      </p:sp>
      <p:sp>
        <p:nvSpPr>
          <p:cNvPr id="931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63138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11720C6B-19C8-4A40-B3C4-38EC45FAE6CD}" type="slidenum">
              <a:rPr lang="en-GB" smtClean="0"/>
              <a:pPr eaLnBrk="1" hangingPunct="1"/>
              <a:t>47</a:t>
            </a:fld>
            <a:endParaRPr lang="en-GB"/>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18F3F9D1-63EF-463B-A69C-C345E4FCF008}" type="slidenum">
              <a:rPr lang="en-US" sz="1200">
                <a:latin typeface="Times" charset="0"/>
              </a:rPr>
              <a:pPr algn="r"/>
              <a:t>47</a:t>
            </a:fld>
            <a:endParaRPr lang="en-US" sz="1200">
              <a:latin typeface="Times" charset="0"/>
            </a:endParaRPr>
          </a:p>
        </p:txBody>
      </p:sp>
      <p:sp>
        <p:nvSpPr>
          <p:cNvPr id="94212" name="Rectangle 2"/>
          <p:cNvSpPr>
            <a:spLocks noGrp="1" noRot="1" noChangeAspect="1" noChangeArrowheads="1" noTextEdit="1"/>
          </p:cNvSpPr>
          <p:nvPr>
            <p:ph type="sldImg"/>
          </p:nvPr>
        </p:nvSpPr>
        <p:spPr>
          <a:xfrm>
            <a:off x="381000" y="685800"/>
            <a:ext cx="6096000" cy="3429000"/>
          </a:xfrm>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02512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5CA14881-35E6-4A29-B028-91E92B694139}" type="slidenum">
              <a:rPr lang="en-GB" smtClean="0"/>
              <a:pPr eaLnBrk="1" hangingPunct="1"/>
              <a:t>49</a:t>
            </a:fld>
            <a:endParaRPr lang="en-GB"/>
          </a:p>
        </p:txBody>
      </p:sp>
      <p:sp>
        <p:nvSpPr>
          <p:cNvPr id="952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2BF7AB0A-D9BB-451C-A76A-15EE0E1F6E3A}" type="slidenum">
              <a:rPr lang="en-US" sz="1200">
                <a:latin typeface="Times" charset="0"/>
              </a:rPr>
              <a:pPr algn="r"/>
              <a:t>49</a:t>
            </a:fld>
            <a:endParaRPr lang="en-US" sz="1200">
              <a:latin typeface="Times" charset="0"/>
            </a:endParaRPr>
          </a:p>
        </p:txBody>
      </p:sp>
      <p:sp>
        <p:nvSpPr>
          <p:cNvPr id="95236" name="Rectangle 2"/>
          <p:cNvSpPr>
            <a:spLocks noGrp="1" noRot="1" noChangeAspect="1" noChangeArrowheads="1" noTextEdit="1"/>
          </p:cNvSpPr>
          <p:nvPr>
            <p:ph type="sldImg"/>
          </p:nvPr>
        </p:nvSpPr>
        <p:spPr>
          <a:xfrm>
            <a:off x="381000" y="685800"/>
            <a:ext cx="6096000" cy="3429000"/>
          </a:xfrm>
          <a:ln/>
        </p:spPr>
      </p:sp>
      <p:sp>
        <p:nvSpPr>
          <p:cNvPr id="952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83832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56E77C1A-489F-4186-893F-C87699483F7E}" type="slidenum">
              <a:rPr lang="en-GB" smtClean="0"/>
              <a:pPr eaLnBrk="1" hangingPunct="1"/>
              <a:t>53</a:t>
            </a:fld>
            <a:endParaRPr lang="en-GB"/>
          </a:p>
        </p:txBody>
      </p:sp>
      <p:sp>
        <p:nvSpPr>
          <p:cNvPr id="962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654776F0-2AE9-4C77-AD3D-BC7BF7815CEE}" type="slidenum">
              <a:rPr lang="en-US" sz="1200">
                <a:latin typeface="Times" charset="0"/>
              </a:rPr>
              <a:pPr algn="r"/>
              <a:t>53</a:t>
            </a:fld>
            <a:endParaRPr lang="en-US" sz="1200">
              <a:latin typeface="Times" charset="0"/>
            </a:endParaRPr>
          </a:p>
        </p:txBody>
      </p:sp>
      <p:sp>
        <p:nvSpPr>
          <p:cNvPr id="96260" name="Rectangle 2"/>
          <p:cNvSpPr>
            <a:spLocks noGrp="1" noRot="1" noChangeAspect="1" noChangeArrowheads="1" noTextEdit="1"/>
          </p:cNvSpPr>
          <p:nvPr>
            <p:ph type="sldImg"/>
          </p:nvPr>
        </p:nvSpPr>
        <p:spPr>
          <a:xfrm>
            <a:off x="381000" y="685800"/>
            <a:ext cx="6096000" cy="3429000"/>
          </a:xfrm>
          <a:ln/>
        </p:spPr>
      </p:sp>
      <p:sp>
        <p:nvSpPr>
          <p:cNvPr id="962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69213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B5FB4BE-EDEE-4C17-B7A7-E67AFF17CE40}" type="slidenum">
              <a:rPr lang="en-GB" smtClean="0"/>
              <a:pPr eaLnBrk="1" hangingPunct="1"/>
              <a:t>56</a:t>
            </a:fld>
            <a:endParaRPr lang="en-GB"/>
          </a:p>
        </p:txBody>
      </p:sp>
      <p:sp>
        <p:nvSpPr>
          <p:cNvPr id="993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E798188F-6A3C-44AB-AF35-2632D1480E47}" type="slidenum">
              <a:rPr lang="en-US" sz="1200">
                <a:latin typeface="Times" charset="0"/>
              </a:rPr>
              <a:pPr algn="r"/>
              <a:t>56</a:t>
            </a:fld>
            <a:endParaRPr lang="en-US" sz="1200">
              <a:latin typeface="Times" charset="0"/>
            </a:endParaRPr>
          </a:p>
        </p:txBody>
      </p:sp>
      <p:sp>
        <p:nvSpPr>
          <p:cNvPr id="99332" name="Rectangle 2"/>
          <p:cNvSpPr>
            <a:spLocks noGrp="1" noRot="1" noChangeAspect="1" noChangeArrowheads="1" noTextEdit="1"/>
          </p:cNvSpPr>
          <p:nvPr>
            <p:ph type="sldImg"/>
          </p:nvPr>
        </p:nvSpPr>
        <p:spPr>
          <a:xfrm>
            <a:off x="381000" y="685800"/>
            <a:ext cx="6096000" cy="3429000"/>
          </a:xfrm>
          <a:ln/>
        </p:spPr>
      </p:sp>
      <p:sp>
        <p:nvSpPr>
          <p:cNvPr id="993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81987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Consistency makes systems easier to use, because users don’t have to learn new things. MS</a:t>
            </a:r>
            <a:r>
              <a:rPr lang="en-US" sz="1200" baseline="0" dirty="0"/>
              <a:t> office for example</a:t>
            </a:r>
            <a:endParaRPr lang="en-US" sz="1200" dirty="0"/>
          </a:p>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57</a:t>
            </a:fld>
            <a:endParaRPr lang="en-US"/>
          </a:p>
        </p:txBody>
      </p:sp>
    </p:spTree>
    <p:extLst>
      <p:ext uri="{BB962C8B-B14F-4D97-AF65-F5344CB8AC3E}">
        <p14:creationId xmlns:p14="http://schemas.microsoft.com/office/powerpoint/2010/main" val="225818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0515B-98E9-4A81-80E7-964443F76E9A}" type="slidenum">
              <a:rPr lang="en-US" altLang="en-US"/>
              <a:pPr/>
              <a:t>8</a:t>
            </a:fld>
            <a:endParaRPr lang="en-US" altLang="en-US"/>
          </a:p>
        </p:txBody>
      </p:sp>
      <p:sp>
        <p:nvSpPr>
          <p:cNvPr id="701442" name="Rectangle 2"/>
          <p:cNvSpPr>
            <a:spLocks noGrp="1" noRot="1" noChangeAspect="1" noChangeArrowheads="1" noTextEdit="1"/>
          </p:cNvSpPr>
          <p:nvPr>
            <p:ph type="sldImg"/>
          </p:nvPr>
        </p:nvSpPr>
        <p:spPr>
          <a:xfrm>
            <a:off x="381000" y="685800"/>
            <a:ext cx="6096000" cy="3429000"/>
          </a:xfrm>
          <a:ln/>
        </p:spPr>
      </p:sp>
      <p:sp>
        <p:nvSpPr>
          <p:cNvPr id="701443" name="Rectangle 3"/>
          <p:cNvSpPr>
            <a:spLocks noGrp="1" noChangeArrowheads="1"/>
          </p:cNvSpPr>
          <p:nvPr>
            <p:ph type="body" idx="1"/>
          </p:nvPr>
        </p:nvSpPr>
        <p:spPr/>
        <p:txBody>
          <a:bodyPr/>
          <a:lstStyle/>
          <a:p>
            <a:endParaRPr lang="en-GB" altLang="en-US">
              <a:solidFill>
                <a:srgbClr val="120B99"/>
              </a:solidFill>
            </a:endParaRPr>
          </a:p>
          <a:p>
            <a:endParaRPr lang="en-GB" altLang="en-US">
              <a:solidFill>
                <a:srgbClr val="120B99"/>
              </a:solidFill>
            </a:endParaRPr>
          </a:p>
        </p:txBody>
      </p:sp>
    </p:spTree>
    <p:extLst>
      <p:ext uri="{BB962C8B-B14F-4D97-AF65-F5344CB8AC3E}">
        <p14:creationId xmlns:p14="http://schemas.microsoft.com/office/powerpoint/2010/main" val="220081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61</a:t>
            </a:fld>
            <a:endParaRPr lang="en-US"/>
          </a:p>
        </p:txBody>
      </p:sp>
    </p:spTree>
    <p:extLst>
      <p:ext uri="{BB962C8B-B14F-4D97-AF65-F5344CB8AC3E}">
        <p14:creationId xmlns:p14="http://schemas.microsoft.com/office/powerpoint/2010/main" val="372615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 all, please</a:t>
            </a:r>
            <a:r>
              <a:rPr lang="en-US" baseline="0" dirty="0"/>
              <a:t> think about it “</a:t>
            </a:r>
            <a:r>
              <a:rPr lang="en-US" dirty="0"/>
              <a:t>why user interface is important? Let’s do a task together to see</a:t>
            </a:r>
            <a:r>
              <a:rPr lang="en-US" baseline="0" dirty="0"/>
              <a:t> how important user interface is. The task is simple enough: to shut down your PC. Here is the start screen of a computer with windows 8. And the cursor is in the lower-left corner (pointing with laser). To shut the computer down, we need first move the cursor to the right. Then, several icons will appear on the right side of the screen. One of them is “setting”. The second step is clicking on the setting icon.</a:t>
            </a:r>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62</a:t>
            </a:fld>
            <a:endParaRPr lang="en-US"/>
          </a:p>
        </p:txBody>
      </p:sp>
    </p:spTree>
    <p:extLst>
      <p:ext uri="{BB962C8B-B14F-4D97-AF65-F5344CB8AC3E}">
        <p14:creationId xmlns:p14="http://schemas.microsoft.com/office/powerpoint/2010/main" val="397516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that several icons</a:t>
            </a:r>
            <a:r>
              <a:rPr lang="en-US" baseline="0" dirty="0"/>
              <a:t> very show in the lower right corner of the screen (pointing with laser). The third step, is clicking on the “power” icon. Then a menu shows up. The fourth step is “clicking” the “shutdown” item of the menu.</a:t>
            </a:r>
          </a:p>
          <a:p>
            <a:endParaRPr lang="en-US" baseline="0" dirty="0"/>
          </a:p>
          <a:p>
            <a:r>
              <a:rPr lang="en-US" baseline="0" dirty="0"/>
              <a:t>Image it is your first time to use a window 8 computer. Is it easy for you to find out this four-step way to shut it down? I guess NO. because it is too complicated, and it is not efficient.  If a interface is not easy to use, users will not like.</a:t>
            </a:r>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63</a:t>
            </a:fld>
            <a:endParaRPr lang="en-US"/>
          </a:p>
        </p:txBody>
      </p:sp>
    </p:spTree>
    <p:extLst>
      <p:ext uri="{BB962C8B-B14F-4D97-AF65-F5344CB8AC3E}">
        <p14:creationId xmlns:p14="http://schemas.microsoft.com/office/powerpoint/2010/main" val="237256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1E6DA75E-86EE-4CB6-A8DE-E565DA811F33}" type="slidenum">
              <a:rPr lang="en-GB" smtClean="0"/>
              <a:pPr eaLnBrk="1" hangingPunct="1"/>
              <a:t>64</a:t>
            </a:fld>
            <a:endParaRPr lang="en-GB"/>
          </a:p>
        </p:txBody>
      </p:sp>
      <p:sp>
        <p:nvSpPr>
          <p:cNvPr id="1003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60652733-F53C-4648-AB65-3D232A7ED555}" type="slidenum">
              <a:rPr lang="en-US" sz="1200">
                <a:latin typeface="Times" charset="0"/>
              </a:rPr>
              <a:pPr algn="r"/>
              <a:t>64</a:t>
            </a:fld>
            <a:endParaRPr lang="en-US" sz="1200">
              <a:latin typeface="Times" charset="0"/>
            </a:endParaRPr>
          </a:p>
        </p:txBody>
      </p:sp>
      <p:sp>
        <p:nvSpPr>
          <p:cNvPr id="100356" name="Rectangle 2"/>
          <p:cNvSpPr>
            <a:spLocks noGrp="1" noRot="1" noChangeAspect="1" noChangeArrowheads="1" noTextEdit="1"/>
          </p:cNvSpPr>
          <p:nvPr>
            <p:ph type="sldImg"/>
          </p:nvPr>
        </p:nvSpPr>
        <p:spPr>
          <a:xfrm>
            <a:off x="381000" y="685800"/>
            <a:ext cx="6096000" cy="3429000"/>
          </a:xfrm>
          <a:ln/>
        </p:spPr>
      </p:sp>
      <p:sp>
        <p:nvSpPr>
          <p:cNvPr id="1003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65267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B91B022-170B-487A-B530-EE176EDF0E0E}" type="slidenum">
              <a:rPr lang="en-GB" smtClean="0"/>
              <a:pPr eaLnBrk="1" hangingPunct="1"/>
              <a:t>65</a:t>
            </a:fld>
            <a:endParaRPr lang="en-GB"/>
          </a:p>
        </p:txBody>
      </p:sp>
      <p:sp>
        <p:nvSpPr>
          <p:cNvPr id="1013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13D89D5B-F2AE-4215-A241-5F906478CE26}" type="slidenum">
              <a:rPr lang="en-US" sz="1200">
                <a:latin typeface="Times" charset="0"/>
              </a:rPr>
              <a:pPr algn="r"/>
              <a:t>65</a:t>
            </a:fld>
            <a:endParaRPr lang="en-US" sz="1200">
              <a:latin typeface="Times" charset="0"/>
            </a:endParaRPr>
          </a:p>
        </p:txBody>
      </p:sp>
      <p:sp>
        <p:nvSpPr>
          <p:cNvPr id="101380" name="Rectangle 2"/>
          <p:cNvSpPr>
            <a:spLocks noGrp="1" noRot="1" noChangeAspect="1" noChangeArrowheads="1" noTextEdit="1"/>
          </p:cNvSpPr>
          <p:nvPr>
            <p:ph type="sldImg"/>
          </p:nvPr>
        </p:nvSpPr>
        <p:spPr>
          <a:xfrm>
            <a:off x="381000" y="685800"/>
            <a:ext cx="6096000" cy="3429000"/>
          </a:xfrm>
          <a:ln/>
        </p:spPr>
      </p:sp>
      <p:sp>
        <p:nvSpPr>
          <p:cNvPr id="1013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98469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Microsoft Office user interface is consistent for a reason. </a:t>
            </a:r>
            <a:r>
              <a:rPr lang="en-US" dirty="0"/>
              <a:t>Consistent interfaces allow users to develop usage patterns.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dirty="0"/>
              <a:t>they’ll learn what the different buttons, tabs, icons and other interface elements look like and will recognize them and realize what they do in different contexts.</a:t>
            </a:r>
          </a:p>
          <a:p>
            <a:endParaRPr lang="en-US" dirty="0"/>
          </a:p>
        </p:txBody>
      </p:sp>
      <p:sp>
        <p:nvSpPr>
          <p:cNvPr id="4" name="Slide Number Placeholder 3"/>
          <p:cNvSpPr>
            <a:spLocks noGrp="1"/>
          </p:cNvSpPr>
          <p:nvPr>
            <p:ph type="sldNum" sz="quarter" idx="10"/>
          </p:nvPr>
        </p:nvSpPr>
        <p:spPr/>
        <p:txBody>
          <a:bodyPr/>
          <a:lstStyle/>
          <a:p>
            <a:fld id="{61C18F6B-FB48-4305-95EA-CFDD8725D045}" type="slidenum">
              <a:rPr lang="en-US" smtClean="0"/>
              <a:t>66</a:t>
            </a:fld>
            <a:endParaRPr lang="en-US"/>
          </a:p>
        </p:txBody>
      </p:sp>
    </p:spTree>
    <p:extLst>
      <p:ext uri="{BB962C8B-B14F-4D97-AF65-F5344CB8AC3E}">
        <p14:creationId xmlns:p14="http://schemas.microsoft.com/office/powerpoint/2010/main" val="3115015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BDC26301-6501-4E38-983A-5E77E352160F}" type="slidenum">
              <a:rPr lang="en-GB" smtClean="0"/>
              <a:pPr eaLnBrk="1" hangingPunct="1"/>
              <a:t>67</a:t>
            </a:fld>
            <a:endParaRPr lang="en-GB"/>
          </a:p>
        </p:txBody>
      </p:sp>
      <p:sp>
        <p:nvSpPr>
          <p:cNvPr id="1024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28F3BA9B-6F0E-41EF-A800-CE113BE4EB2A}" type="slidenum">
              <a:rPr lang="en-US" sz="1200">
                <a:latin typeface="Times" charset="0"/>
              </a:rPr>
              <a:pPr algn="r"/>
              <a:t>67</a:t>
            </a:fld>
            <a:endParaRPr lang="en-US" sz="1200">
              <a:latin typeface="Times" charset="0"/>
            </a:endParaRPr>
          </a:p>
        </p:txBody>
      </p:sp>
      <p:sp>
        <p:nvSpPr>
          <p:cNvPr id="102404" name="Rectangle 2"/>
          <p:cNvSpPr>
            <a:spLocks noGrp="1" noRot="1" noChangeAspect="1" noChangeArrowheads="1" noTextEdit="1"/>
          </p:cNvSpPr>
          <p:nvPr>
            <p:ph type="sldImg"/>
          </p:nvPr>
        </p:nvSpPr>
        <p:spPr>
          <a:xfrm>
            <a:off x="381000" y="685800"/>
            <a:ext cx="6096000" cy="3429000"/>
          </a:xfrm>
          <a:ln/>
        </p:spPr>
      </p:sp>
      <p:sp>
        <p:nvSpPr>
          <p:cNvPr id="1024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90060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182A6CB-C394-46AC-8281-37AB331F1735}" type="slidenum">
              <a:rPr lang="en-GB" smtClean="0"/>
              <a:pPr eaLnBrk="1" hangingPunct="1"/>
              <a:t>68</a:t>
            </a:fld>
            <a:endParaRPr lang="en-GB"/>
          </a:p>
        </p:txBody>
      </p:sp>
      <p:sp>
        <p:nvSpPr>
          <p:cNvPr id="1034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FF4E1188-1884-4C10-B1C7-B18AD0E391FC}" type="slidenum">
              <a:rPr lang="en-US" sz="1200">
                <a:latin typeface="Times" charset="0"/>
              </a:rPr>
              <a:pPr algn="r"/>
              <a:t>68</a:t>
            </a:fld>
            <a:endParaRPr lang="en-US" sz="1200">
              <a:latin typeface="Times" charset="0"/>
            </a:endParaRPr>
          </a:p>
        </p:txBody>
      </p:sp>
      <p:sp>
        <p:nvSpPr>
          <p:cNvPr id="103428" name="Rectangle 2"/>
          <p:cNvSpPr>
            <a:spLocks noGrp="1" noRot="1" noChangeAspect="1" noChangeArrowheads="1" noTextEdit="1"/>
          </p:cNvSpPr>
          <p:nvPr>
            <p:ph type="sldImg"/>
          </p:nvPr>
        </p:nvSpPr>
        <p:spPr>
          <a:xfrm>
            <a:off x="381000" y="685800"/>
            <a:ext cx="6096000" cy="3429000"/>
          </a:xfrm>
          <a:ln/>
        </p:spPr>
      </p:sp>
      <p:sp>
        <p:nvSpPr>
          <p:cNvPr id="1034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1050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6C3692BD-8A26-4FFB-A8F2-B2AD114EB504}" type="slidenum">
              <a:rPr lang="en-GB" smtClean="0"/>
              <a:pPr eaLnBrk="1" hangingPunct="1"/>
              <a:t>74</a:t>
            </a:fld>
            <a:endParaRPr lang="en-GB"/>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493B006B-5D53-4551-9820-841359F686B7}" type="slidenum">
              <a:rPr lang="en-US" sz="1200">
                <a:latin typeface="Times" charset="0"/>
              </a:rPr>
              <a:pPr algn="r"/>
              <a:t>74</a:t>
            </a:fld>
            <a:endParaRPr lang="en-US" sz="1200">
              <a:latin typeface="Times" charset="0"/>
            </a:endParaRPr>
          </a:p>
        </p:txBody>
      </p:sp>
      <p:sp>
        <p:nvSpPr>
          <p:cNvPr id="63492" name="Rectangle 2"/>
          <p:cNvSpPr>
            <a:spLocks noGrp="1" noRot="1" noChangeAspect="1" noChangeArrowheads="1" noTextEdit="1"/>
          </p:cNvSpPr>
          <p:nvPr>
            <p:ph type="sldImg"/>
          </p:nvPr>
        </p:nvSpPr>
        <p:spPr>
          <a:xfrm>
            <a:off x="381000" y="685800"/>
            <a:ext cx="6096000" cy="3429000"/>
          </a:xfrm>
          <a:ln/>
        </p:spPr>
      </p:sp>
      <p:sp>
        <p:nvSpPr>
          <p:cNvPr id="63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845142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06D20A28-F7C9-4D76-98A2-C3BB9985CEC5}" type="slidenum">
              <a:rPr lang="en-GB" smtClean="0"/>
              <a:pPr eaLnBrk="1" hangingPunct="1"/>
              <a:t>75</a:t>
            </a:fld>
            <a:endParaRPr lang="en-GB"/>
          </a:p>
        </p:txBody>
      </p:sp>
      <p:sp>
        <p:nvSpPr>
          <p:cNvPr id="1054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19DDC180-E307-458A-B9A4-4670D0BCF37E}" type="slidenum">
              <a:rPr lang="en-US" sz="1200">
                <a:latin typeface="Times" charset="0"/>
              </a:rPr>
              <a:pPr algn="r"/>
              <a:t>75</a:t>
            </a:fld>
            <a:endParaRPr lang="en-US" sz="1200">
              <a:latin typeface="Times" charset="0"/>
            </a:endParaRPr>
          </a:p>
        </p:txBody>
      </p:sp>
      <p:sp>
        <p:nvSpPr>
          <p:cNvPr id="105476" name="Rectangle 2"/>
          <p:cNvSpPr>
            <a:spLocks noGrp="1" noRot="1" noChangeAspect="1" noChangeArrowheads="1" noTextEdit="1"/>
          </p:cNvSpPr>
          <p:nvPr>
            <p:ph type="sldImg"/>
          </p:nvPr>
        </p:nvSpPr>
        <p:spPr>
          <a:xfrm>
            <a:off x="381000" y="685800"/>
            <a:ext cx="6096000" cy="3429000"/>
          </a:xfrm>
          <a:ln/>
        </p:spPr>
      </p:sp>
      <p:sp>
        <p:nvSpPr>
          <p:cNvPr id="1054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472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9</a:t>
            </a:fld>
            <a:endParaRPr lang="en-US"/>
          </a:p>
        </p:txBody>
      </p:sp>
    </p:spTree>
    <p:extLst>
      <p:ext uri="{BB962C8B-B14F-4D97-AF65-F5344CB8AC3E}">
        <p14:creationId xmlns:p14="http://schemas.microsoft.com/office/powerpoint/2010/main" val="282947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Indy Serif"/>
              </a:rPr>
              <a:t>UK, Ireland and France</a:t>
            </a:r>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13</a:t>
            </a:fld>
            <a:endParaRPr lang="en-US"/>
          </a:p>
        </p:txBody>
      </p:sp>
    </p:spTree>
    <p:extLst>
      <p:ext uri="{BB962C8B-B14F-4D97-AF65-F5344CB8AC3E}">
        <p14:creationId xmlns:p14="http://schemas.microsoft.com/office/powerpoint/2010/main" val="316588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https://www.jerecho.org/2015/11/18/is-using-your-phone-for-navigation-as-bad-as-texting/</a:t>
            </a:r>
            <a:endParaRPr lang="en-US" dirty="0"/>
          </a:p>
        </p:txBody>
      </p:sp>
      <p:sp>
        <p:nvSpPr>
          <p:cNvPr id="4" name="Slide Number Placeholder 3"/>
          <p:cNvSpPr>
            <a:spLocks noGrp="1"/>
          </p:cNvSpPr>
          <p:nvPr>
            <p:ph type="sldNum" sz="quarter" idx="5"/>
          </p:nvPr>
        </p:nvSpPr>
        <p:spPr/>
        <p:txBody>
          <a:bodyPr/>
          <a:lstStyle/>
          <a:p>
            <a:fld id="{EFF56270-782D-4B4E-BDDD-EFE92E35A50B}" type="slidenum">
              <a:rPr lang="en-US" smtClean="0"/>
              <a:t>14</a:t>
            </a:fld>
            <a:endParaRPr lang="en-US"/>
          </a:p>
        </p:txBody>
      </p:sp>
    </p:spTree>
    <p:extLst>
      <p:ext uri="{BB962C8B-B14F-4D97-AF65-F5344CB8AC3E}">
        <p14:creationId xmlns:p14="http://schemas.microsoft.com/office/powerpoint/2010/main" val="393235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0BE3F-12D9-4F58-A7D8-1C056A8E7156}" type="slidenum">
              <a:rPr lang="en-US" altLang="en-US"/>
              <a:pPr/>
              <a:t>15</a:t>
            </a:fld>
            <a:endParaRPr lang="en-US" altLang="en-US"/>
          </a:p>
        </p:txBody>
      </p:sp>
      <p:sp>
        <p:nvSpPr>
          <p:cNvPr id="983042" name="Rectangle 2"/>
          <p:cNvSpPr>
            <a:spLocks noGrp="1" noRot="1" noChangeAspect="1" noChangeArrowheads="1"/>
          </p:cNvSpPr>
          <p:nvPr>
            <p:ph type="sldImg"/>
          </p:nvPr>
        </p:nvSpPr>
        <p:spPr bwMode="auto">
          <a:xfrm>
            <a:off x="330200" y="696913"/>
            <a:ext cx="6197600" cy="3486150"/>
          </a:xfrm>
          <a:prstGeom prst="rect">
            <a:avLst/>
          </a:prstGeom>
          <a:solidFill>
            <a:srgbClr val="FFFFFF"/>
          </a:solidFill>
          <a:ln>
            <a:solidFill>
              <a:srgbClr val="000000"/>
            </a:solidFill>
            <a:miter lim="800000"/>
            <a:headEnd/>
            <a:tailEnd/>
          </a:ln>
        </p:spPr>
      </p:sp>
      <p:sp>
        <p:nvSpPr>
          <p:cNvPr id="983043" name="Rectangle 3"/>
          <p:cNvSpPr>
            <a:spLocks noGrp="1"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r>
              <a:rPr lang="en-US" altLang="en-US"/>
              <a:t>Detailed story + reason why.</a:t>
            </a:r>
          </a:p>
        </p:txBody>
      </p:sp>
    </p:spTree>
    <p:extLst>
      <p:ext uri="{BB962C8B-B14F-4D97-AF65-F5344CB8AC3E}">
        <p14:creationId xmlns:p14="http://schemas.microsoft.com/office/powerpoint/2010/main" val="27440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B6D598-11D0-42E1-B6E9-02DB75D4211C}" type="slidenum">
              <a:rPr lang="en-US" altLang="en-US"/>
              <a:pPr/>
              <a:t>16</a:t>
            </a:fld>
            <a:endParaRPr lang="en-US" altLang="en-US"/>
          </a:p>
        </p:txBody>
      </p:sp>
      <p:sp>
        <p:nvSpPr>
          <p:cNvPr id="987138" name="Rectangle 2"/>
          <p:cNvSpPr>
            <a:spLocks noGrp="1" noRot="1" noChangeAspect="1" noChangeArrowheads="1"/>
          </p:cNvSpPr>
          <p:nvPr>
            <p:ph type="sldImg"/>
          </p:nvPr>
        </p:nvSpPr>
        <p:spPr bwMode="auto">
          <a:xfrm>
            <a:off x="330200" y="696913"/>
            <a:ext cx="6197600" cy="3486150"/>
          </a:xfrm>
          <a:prstGeom prst="rect">
            <a:avLst/>
          </a:prstGeom>
          <a:solidFill>
            <a:srgbClr val="FFFFFF"/>
          </a:solidFill>
          <a:ln>
            <a:solidFill>
              <a:srgbClr val="000000"/>
            </a:solidFill>
            <a:miter lim="800000"/>
            <a:headEnd/>
            <a:tailEnd/>
          </a:ln>
        </p:spPr>
      </p:sp>
      <p:sp>
        <p:nvSpPr>
          <p:cNvPr id="987139" name="Rectangle 3"/>
          <p:cNvSpPr>
            <a:spLocks noGrp="1"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AU" altLang="en-US"/>
          </a:p>
        </p:txBody>
      </p:sp>
    </p:spTree>
    <p:extLst>
      <p:ext uri="{BB962C8B-B14F-4D97-AF65-F5344CB8AC3E}">
        <p14:creationId xmlns:p14="http://schemas.microsoft.com/office/powerpoint/2010/main" val="149115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723B01-FCDB-482D-8C3C-268965133CC2}" type="slidenum">
              <a:rPr lang="en-US" altLang="en-US"/>
              <a:pPr/>
              <a:t>17</a:t>
            </a:fld>
            <a:endParaRPr lang="en-US" altLang="en-US"/>
          </a:p>
        </p:txBody>
      </p:sp>
      <p:sp>
        <p:nvSpPr>
          <p:cNvPr id="955394" name="Rectangle 2"/>
          <p:cNvSpPr>
            <a:spLocks noGrp="1" noRot="1" noChangeAspect="1" noChangeArrowheads="1" noTextEdit="1"/>
          </p:cNvSpPr>
          <p:nvPr>
            <p:ph type="sldImg"/>
          </p:nvPr>
        </p:nvSpPr>
        <p:spPr>
          <a:xfrm>
            <a:off x="381000" y="685800"/>
            <a:ext cx="6096000" cy="3429000"/>
          </a:xfrm>
          <a:ln/>
        </p:spPr>
      </p:sp>
      <p:sp>
        <p:nvSpPr>
          <p:cNvPr id="955395" name="Rectangle 3"/>
          <p:cNvSpPr>
            <a:spLocks noGrp="1" noChangeArrowheads="1"/>
          </p:cNvSpPr>
          <p:nvPr>
            <p:ph type="body" idx="1"/>
          </p:nvPr>
        </p:nvSpPr>
        <p:spPr/>
        <p:txBody>
          <a:bodyPr/>
          <a:lstStyle/>
          <a:p>
            <a:endParaRPr lang="en-GB" altLang="en-US">
              <a:solidFill>
                <a:srgbClr val="120B99"/>
              </a:solidFill>
            </a:endParaRPr>
          </a:p>
        </p:txBody>
      </p:sp>
    </p:spTree>
    <p:extLst>
      <p:ext uri="{BB962C8B-B14F-4D97-AF65-F5344CB8AC3E}">
        <p14:creationId xmlns:p14="http://schemas.microsoft.com/office/powerpoint/2010/main" val="54490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2C822-C969-4627-B0E9-605B1811ED5B}"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3932638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F7253C-9C34-4FBA-90EE-8CAA9EB5B1B8}"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44235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72E7D2-FEFF-4C75-8792-AF3B21991688}"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795152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15009-135B-4C1B-B1CE-F5492F4BF719}"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227326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AE288-A233-4A25-BE18-12166367B317}" type="datetime1">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81F99B5E-8DA3-4123-BC34-DCAC8D71909B}" type="slidenum">
              <a:rPr lang="en-US" smtClean="0"/>
              <a:pPr/>
              <a:t>‹#›</a:t>
            </a:fld>
            <a:endParaRPr lang="en-US" dirty="0"/>
          </a:p>
        </p:txBody>
      </p:sp>
    </p:spTree>
    <p:extLst>
      <p:ext uri="{BB962C8B-B14F-4D97-AF65-F5344CB8AC3E}">
        <p14:creationId xmlns:p14="http://schemas.microsoft.com/office/powerpoint/2010/main" val="363951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C866D5-E9AE-4FE1-BCF3-D7A259A78BBB}"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96630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0A213F-3E46-4D05-A366-3BB6CA3C9716}" type="datetime1">
              <a:rPr lang="en-US" smtClean="0"/>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56409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1AA82-240F-475F-AF69-BBF996296286}" type="datetime1">
              <a:rPr lang="en-US" smtClean="0"/>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10050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DC34FE-0842-43C2-9565-551D1D23F339}" type="datetime1">
              <a:rPr lang="en-US" smtClean="0"/>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344720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77709A-E5BD-4DD0-BA7E-E2F9F6B8DCD0}"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370138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420095-AD02-444B-BA50-04387A8A36F7}" type="datetime1">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8853FB-C04E-4509-8966-74CC0ABE2E33}" type="slidenum">
              <a:rPr lang="en-US" smtClean="0"/>
              <a:t>‹#›</a:t>
            </a:fld>
            <a:endParaRPr lang="en-US"/>
          </a:p>
        </p:txBody>
      </p:sp>
    </p:spTree>
    <p:extLst>
      <p:ext uri="{BB962C8B-B14F-4D97-AF65-F5344CB8AC3E}">
        <p14:creationId xmlns:p14="http://schemas.microsoft.com/office/powerpoint/2010/main" val="506419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E1074-9281-480A-A9F7-3D688693BF35}" type="datetime1">
              <a:rPr lang="en-US" smtClean="0"/>
              <a:t>10/13/2022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853FB-C04E-4509-8966-74CC0ABE2E33}" type="slidenum">
              <a:rPr lang="en-US" smtClean="0"/>
              <a:t>‹#›</a:t>
            </a:fld>
            <a:endParaRPr lang="en-US"/>
          </a:p>
        </p:txBody>
      </p:sp>
    </p:spTree>
    <p:extLst>
      <p:ext uri="{BB962C8B-B14F-4D97-AF65-F5344CB8AC3E}">
        <p14:creationId xmlns:p14="http://schemas.microsoft.com/office/powerpoint/2010/main" val="3242944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independent.co.uk/news/world/australasia/worlds-ugliest-colour-revealed-pantone-448c-a7076446.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good.is/articles/olive-is-the-loneliest-color"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oatmeal.com/comics/design_hel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pyimagesearch.com/2017/05/08/drowsiness-detection-opencv/"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nngroup.com/articles/author/jakob-nielsen/" TargetMode="External"/><Relationship Id="rId2" Type="http://schemas.openxmlformats.org/officeDocument/2006/relationships/hyperlink" Target="https://www.nngroup.com/articles/author/don-norma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2.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1.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6.png"/><Relationship Id="rId7" Type="http://schemas.openxmlformats.org/officeDocument/2006/relationships/diagramQuickStyle" Target="../diagrams/quickStyle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7.png"/><Relationship Id="rId9" Type="http://schemas.microsoft.com/office/2007/relationships/diagramDrawing" Target="../diagrams/drawing1.xml"/></Relationships>
</file>

<file path=ppt/slides/_rels/slide6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s://www.nngroup.com/articles/usability-101-introduction-to-usability/#:~:text=Usability%20is%20a%20quality%20attribute,defined%20by%205%20quality%20components%3A&amp;text=Efficiency%3A%20Once%20users%20have%20learned,quickly%20can%20they%20perform%20tasks%3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usatoday.com/story/news/investigations/2020/01/06/ikea-settles-46-million-after-dresser-kills-child/2821182001/" TargetMode="External"/><Relationship Id="rId4" Type="http://schemas.openxmlformats.org/officeDocument/2006/relationships/hyperlink" Target="https://www.newsweek.com/why-are-these-ikea-dressers-killing-children-7186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143000" y="304800"/>
            <a:ext cx="9906000" cy="1143000"/>
          </a:xfrm>
        </p:spPr>
        <p:txBody>
          <a:bodyPr>
            <a:normAutofit/>
          </a:bodyPr>
          <a:lstStyle/>
          <a:p>
            <a:r>
              <a:rPr lang="en-US" b="1" dirty="0"/>
              <a:t>IT </a:t>
            </a:r>
            <a:r>
              <a:rPr lang="en-US" altLang="zh-CN" b="1" dirty="0"/>
              <a:t>4</a:t>
            </a:r>
            <a:r>
              <a:rPr lang="en-US" b="1" dirty="0"/>
              <a:t>67</a:t>
            </a:r>
            <a:endParaRPr lang="en-US" dirty="0">
              <a:solidFill>
                <a:schemeClr val="tx1"/>
              </a:solidFill>
            </a:endParaRPr>
          </a:p>
        </p:txBody>
      </p:sp>
      <p:sp>
        <p:nvSpPr>
          <p:cNvPr id="6147" name="Content Placeholder 2"/>
          <p:cNvSpPr>
            <a:spLocks noGrp="1"/>
          </p:cNvSpPr>
          <p:nvPr>
            <p:ph idx="1"/>
          </p:nvPr>
        </p:nvSpPr>
        <p:spPr>
          <a:xfrm>
            <a:off x="8153400" y="4876800"/>
            <a:ext cx="2514600" cy="1828800"/>
          </a:xfrm>
        </p:spPr>
        <p:txBody>
          <a:bodyPr/>
          <a:lstStyle/>
          <a:p>
            <a:pPr marL="0" indent="0">
              <a:buNone/>
            </a:pPr>
            <a:r>
              <a:rPr lang="en-US" dirty="0"/>
              <a:t>Jianwei Lai</a:t>
            </a:r>
          </a:p>
          <a:p>
            <a:pPr marL="0" indent="0">
              <a:buNone/>
            </a:pPr>
            <a:r>
              <a:rPr lang="en-US" sz="1800" dirty="0"/>
              <a:t>jlai12@ilstu.edu</a:t>
            </a:r>
          </a:p>
        </p:txBody>
      </p:sp>
      <p:pic>
        <p:nvPicPr>
          <p:cNvPr id="15362" name="Picture 2" descr="Image result for human computer interface jo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369" y="2057400"/>
            <a:ext cx="557598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58853FB-C04E-4509-8966-74CC0ABE2E33}" type="slidenum">
              <a:rPr lang="en-US" smtClean="0"/>
              <a:t>1</a:t>
            </a:fld>
            <a:endParaRPr lang="en-US"/>
          </a:p>
        </p:txBody>
      </p:sp>
    </p:spTree>
    <p:extLst>
      <p:ext uri="{BB962C8B-B14F-4D97-AF65-F5344CB8AC3E}">
        <p14:creationId xmlns:p14="http://schemas.microsoft.com/office/powerpoint/2010/main" val="796021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90" y="4905675"/>
            <a:ext cx="3571881" cy="995488"/>
          </a:xfrm>
        </p:spPr>
        <p:txBody>
          <a:bodyPr>
            <a:normAutofit/>
          </a:bodyPr>
          <a:lstStyle/>
          <a:p>
            <a:r>
              <a:rPr lang="en-US" sz="2800" dirty="0"/>
              <a:t>Ergonomic keyboard</a:t>
            </a:r>
          </a:p>
        </p:txBody>
      </p:sp>
      <p:pic>
        <p:nvPicPr>
          <p:cNvPr id="16386" name="Picture 2" descr="Image result for ergonomic 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307" y="3148229"/>
            <a:ext cx="3581400" cy="19912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rgonomic Work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115" y="533400"/>
            <a:ext cx="2403377" cy="27986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324600" y="5638800"/>
            <a:ext cx="410116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Ergonomic computer chair</a:t>
            </a:r>
          </a:p>
        </p:txBody>
      </p:sp>
      <p:pic>
        <p:nvPicPr>
          <p:cNvPr id="16390" name="Picture 6" descr="Image result for why ergonomic keyboard"/>
          <p:cNvPicPr>
            <a:picLocks noChangeAspect="1" noChangeArrowheads="1"/>
          </p:cNvPicPr>
          <p:nvPr/>
        </p:nvPicPr>
        <p:blipFill rotWithShape="1">
          <a:blip r:embed="rId4">
            <a:extLst>
              <a:ext uri="{28A0092B-C50C-407E-A947-70E740481C1C}">
                <a14:useLocalDpi xmlns:a14="http://schemas.microsoft.com/office/drawing/2010/main" val="0"/>
              </a:ext>
            </a:extLst>
          </a:blip>
          <a:srcRect t="16000"/>
          <a:stretch/>
        </p:blipFill>
        <p:spPr bwMode="auto">
          <a:xfrm>
            <a:off x="1907707" y="571500"/>
            <a:ext cx="38100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ergonom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97" y="3465169"/>
            <a:ext cx="2546631"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158853FB-C04E-4509-8966-74CC0ABE2E33}" type="slidenum">
              <a:rPr lang="en-US" smtClean="0"/>
              <a:t>10</a:t>
            </a:fld>
            <a:endParaRPr lang="en-US"/>
          </a:p>
        </p:txBody>
      </p:sp>
    </p:spTree>
    <p:extLst>
      <p:ext uri="{BB962C8B-B14F-4D97-AF65-F5344CB8AC3E}">
        <p14:creationId xmlns:p14="http://schemas.microsoft.com/office/powerpoint/2010/main" val="7799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Anything you know is not so ergonomic?</a:t>
            </a:r>
          </a:p>
        </p:txBody>
      </p:sp>
      <p:sp>
        <p:nvSpPr>
          <p:cNvPr id="4" name="Slide Number Placeholder 3"/>
          <p:cNvSpPr>
            <a:spLocks noGrp="1"/>
          </p:cNvSpPr>
          <p:nvPr>
            <p:ph type="sldNum" sz="quarter" idx="12"/>
          </p:nvPr>
        </p:nvSpPr>
        <p:spPr/>
        <p:txBody>
          <a:bodyPr/>
          <a:lstStyle/>
          <a:p>
            <a:fld id="{158853FB-C04E-4509-8966-74CC0ABE2E33}" type="slidenum">
              <a:rPr lang="en-US" smtClean="0"/>
              <a:t>11</a:t>
            </a:fld>
            <a:endParaRPr lang="en-US"/>
          </a:p>
        </p:txBody>
      </p:sp>
      <p:pic>
        <p:nvPicPr>
          <p:cNvPr id="17410" name="Picture 2" descr="http://5b0988e595225.cdn.sohucs.com/images/20171226/a400df908d06416bbc061644661d8add.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1" y="1905000"/>
            <a:ext cx="2641943" cy="3079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092024" y="1905000"/>
            <a:ext cx="3097640" cy="3097640"/>
          </a:xfrm>
          <a:prstGeom prst="rect">
            <a:avLst/>
          </a:prstGeom>
        </p:spPr>
      </p:pic>
    </p:spTree>
    <p:extLst>
      <p:ext uri="{BB962C8B-B14F-4D97-AF65-F5344CB8AC3E}">
        <p14:creationId xmlns:p14="http://schemas.microsoft.com/office/powerpoint/2010/main" val="145025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5015" y="3891593"/>
            <a:ext cx="8823364" cy="1569660"/>
          </a:xfrm>
          <a:prstGeom prst="rect">
            <a:avLst/>
          </a:prstGeom>
        </p:spPr>
        <p:txBody>
          <a:bodyPr wrap="square">
            <a:spAutoFit/>
          </a:bodyPr>
          <a:lstStyle/>
          <a:p>
            <a:r>
              <a:rPr lang="en-US" sz="2400" dirty="0">
                <a:solidFill>
                  <a:srgbClr val="000000"/>
                </a:solidFill>
                <a:latin typeface="ProximaNova"/>
              </a:rPr>
              <a:t>The color-transmitting cones in our eyes don't work well in the dark, some colors are easier for us to see at night. We are most sensitive to greenish-yellow colors under dim conditions, making lime shades easiest to see in low lighting.</a:t>
            </a:r>
            <a:endParaRPr lang="en-US" sz="2400" dirty="0"/>
          </a:p>
        </p:txBody>
      </p:sp>
      <p:sp>
        <p:nvSpPr>
          <p:cNvPr id="6" name="Rectangle 5"/>
          <p:cNvSpPr/>
          <p:nvPr/>
        </p:nvSpPr>
        <p:spPr>
          <a:xfrm>
            <a:off x="2971800" y="5888613"/>
            <a:ext cx="6629400" cy="369332"/>
          </a:xfrm>
          <a:prstGeom prst="rect">
            <a:avLst/>
          </a:prstGeom>
        </p:spPr>
        <p:txBody>
          <a:bodyPr wrap="square">
            <a:spAutoFit/>
          </a:bodyPr>
          <a:lstStyle/>
          <a:p>
            <a:r>
              <a:rPr lang="en-US" dirty="0"/>
              <a:t>http://www.apa.org/action/resources/research-in-action/lime.aspx</a:t>
            </a:r>
          </a:p>
        </p:txBody>
      </p:sp>
      <p:pic>
        <p:nvPicPr>
          <p:cNvPr id="7" name="Picture 6"/>
          <p:cNvPicPr>
            <a:picLocks noChangeAspect="1"/>
          </p:cNvPicPr>
          <p:nvPr/>
        </p:nvPicPr>
        <p:blipFill>
          <a:blip r:embed="rId2"/>
          <a:stretch>
            <a:fillRect/>
          </a:stretch>
        </p:blipFill>
        <p:spPr>
          <a:xfrm>
            <a:off x="2418860" y="650605"/>
            <a:ext cx="4097838" cy="2219232"/>
          </a:xfrm>
          <a:prstGeom prst="rect">
            <a:avLst/>
          </a:prstGeom>
        </p:spPr>
      </p:pic>
      <p:pic>
        <p:nvPicPr>
          <p:cNvPr id="8" name="Picture 7"/>
          <p:cNvPicPr>
            <a:picLocks noChangeAspect="1"/>
          </p:cNvPicPr>
          <p:nvPr/>
        </p:nvPicPr>
        <p:blipFill>
          <a:blip r:embed="rId3"/>
          <a:stretch>
            <a:fillRect/>
          </a:stretch>
        </p:blipFill>
        <p:spPr>
          <a:xfrm>
            <a:off x="6516697" y="650605"/>
            <a:ext cx="3121006" cy="2212815"/>
          </a:xfrm>
          <a:prstGeom prst="rect">
            <a:avLst/>
          </a:prstGeom>
        </p:spPr>
      </p:pic>
      <p:sp>
        <p:nvSpPr>
          <p:cNvPr id="12" name="Title 1"/>
          <p:cNvSpPr txBox="1">
            <a:spLocks/>
          </p:cNvSpPr>
          <p:nvPr/>
        </p:nvSpPr>
        <p:spPr>
          <a:xfrm>
            <a:off x="4800600" y="3016141"/>
            <a:ext cx="3124200" cy="5813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800" b="1" dirty="0"/>
              <a:t>Which color is safer?</a:t>
            </a:r>
            <a:endParaRPr lang="en-US" sz="2800" b="1" dirty="0"/>
          </a:p>
        </p:txBody>
      </p:sp>
      <p:pic>
        <p:nvPicPr>
          <p:cNvPr id="17410" name="Picture 2" descr="Image result for check 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1391" y="609600"/>
            <a:ext cx="1706018" cy="1777616"/>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p:cNvSpPr>
            <a:spLocks noGrp="1"/>
          </p:cNvSpPr>
          <p:nvPr>
            <p:ph type="sldNum" sz="quarter" idx="12"/>
          </p:nvPr>
        </p:nvSpPr>
        <p:spPr/>
        <p:txBody>
          <a:bodyPr/>
          <a:lstStyle/>
          <a:p>
            <a:fld id="{158853FB-C04E-4509-8966-74CC0ABE2E33}" type="slidenum">
              <a:rPr lang="en-US" smtClean="0"/>
              <a:t>12</a:t>
            </a:fld>
            <a:endParaRPr lang="en-US"/>
          </a:p>
        </p:txBody>
      </p:sp>
    </p:spTree>
    <p:extLst>
      <p:ext uri="{BB962C8B-B14F-4D97-AF65-F5344CB8AC3E}">
        <p14:creationId xmlns:p14="http://schemas.microsoft.com/office/powerpoint/2010/main" val="11498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E432-161F-4F00-B4A7-C6415E3025F4}"/>
              </a:ext>
            </a:extLst>
          </p:cNvPr>
          <p:cNvSpPr>
            <a:spLocks noGrp="1"/>
          </p:cNvSpPr>
          <p:nvPr>
            <p:ph type="title"/>
          </p:nvPr>
        </p:nvSpPr>
        <p:spPr/>
        <p:txBody>
          <a:bodyPr>
            <a:normAutofit fontScale="90000"/>
          </a:bodyPr>
          <a:lstStyle/>
          <a:p>
            <a:r>
              <a:rPr lang="en-US" b="1" dirty="0"/>
              <a:t>'World's ugliest </a:t>
            </a:r>
            <a:r>
              <a:rPr lang="en-US" b="1" dirty="0" err="1"/>
              <a:t>colour</a:t>
            </a:r>
            <a:r>
              <a:rPr lang="en-US" b="1" dirty="0"/>
              <a:t>' used on cigarette packets to put smokers off</a:t>
            </a:r>
            <a:endParaRPr lang="en-US" dirty="0"/>
          </a:p>
        </p:txBody>
      </p:sp>
      <p:sp>
        <p:nvSpPr>
          <p:cNvPr id="3" name="Content Placeholder 2">
            <a:extLst>
              <a:ext uri="{FF2B5EF4-FFF2-40B4-BE49-F238E27FC236}">
                <a16:creationId xmlns:a16="http://schemas.microsoft.com/office/drawing/2014/main" id="{BBF26539-6A8B-4B19-B4A3-606FC521E0B9}"/>
              </a:ext>
            </a:extLst>
          </p:cNvPr>
          <p:cNvSpPr>
            <a:spLocks noGrp="1"/>
          </p:cNvSpPr>
          <p:nvPr>
            <p:ph idx="1"/>
          </p:nvPr>
        </p:nvSpPr>
        <p:spPr>
          <a:xfrm>
            <a:off x="914400" y="1406073"/>
            <a:ext cx="4495800" cy="2641599"/>
          </a:xfrm>
        </p:spPr>
        <p:txBody>
          <a:bodyPr>
            <a:normAutofit fontScale="77500" lnSpcReduction="20000"/>
          </a:bodyPr>
          <a:lstStyle/>
          <a:p>
            <a:pPr marL="0" indent="0" fontAlgn="base">
              <a:buNone/>
            </a:pPr>
            <a:endParaRPr lang="en-US" dirty="0"/>
          </a:p>
          <a:p>
            <a:pPr marL="0" indent="0" fontAlgn="base">
              <a:buNone/>
            </a:pPr>
            <a:r>
              <a:rPr lang="en-US" dirty="0"/>
              <a:t>Pantone 448 C, also known as ‘opaque </a:t>
            </a:r>
            <a:r>
              <a:rPr lang="en-US" dirty="0" err="1"/>
              <a:t>couché</a:t>
            </a:r>
            <a:r>
              <a:rPr lang="en-US" dirty="0"/>
              <a:t>’, is the shade chosen as most likely to put smokers off, a group of academics and market researchers decided after three months of research.</a:t>
            </a:r>
          </a:p>
          <a:p>
            <a:endParaRPr lang="en-US" dirty="0"/>
          </a:p>
        </p:txBody>
      </p:sp>
      <p:sp>
        <p:nvSpPr>
          <p:cNvPr id="4" name="Slide Number Placeholder 3">
            <a:extLst>
              <a:ext uri="{FF2B5EF4-FFF2-40B4-BE49-F238E27FC236}">
                <a16:creationId xmlns:a16="http://schemas.microsoft.com/office/drawing/2014/main" id="{9F42A9A1-2575-4358-B611-1C51DD33F049}"/>
              </a:ext>
            </a:extLst>
          </p:cNvPr>
          <p:cNvSpPr>
            <a:spLocks noGrp="1"/>
          </p:cNvSpPr>
          <p:nvPr>
            <p:ph type="sldNum" sz="quarter" idx="12"/>
          </p:nvPr>
        </p:nvSpPr>
        <p:spPr/>
        <p:txBody>
          <a:bodyPr/>
          <a:lstStyle/>
          <a:p>
            <a:fld id="{158853FB-C04E-4509-8966-74CC0ABE2E33}" type="slidenum">
              <a:rPr lang="en-US" smtClean="0"/>
              <a:t>13</a:t>
            </a:fld>
            <a:endParaRPr lang="en-US"/>
          </a:p>
        </p:txBody>
      </p:sp>
      <p:sp>
        <p:nvSpPr>
          <p:cNvPr id="5" name="Rectangle 4">
            <a:extLst>
              <a:ext uri="{FF2B5EF4-FFF2-40B4-BE49-F238E27FC236}">
                <a16:creationId xmlns:a16="http://schemas.microsoft.com/office/drawing/2014/main" id="{3C109CDC-9CC3-4AC4-B5B0-2F04FE5887C5}"/>
              </a:ext>
            </a:extLst>
          </p:cNvPr>
          <p:cNvSpPr/>
          <p:nvPr/>
        </p:nvSpPr>
        <p:spPr>
          <a:xfrm>
            <a:off x="533400" y="6033185"/>
            <a:ext cx="10972800" cy="646331"/>
          </a:xfrm>
          <a:prstGeom prst="rect">
            <a:avLst/>
          </a:prstGeom>
        </p:spPr>
        <p:txBody>
          <a:bodyPr wrap="square">
            <a:spAutoFit/>
          </a:bodyPr>
          <a:lstStyle/>
          <a:p>
            <a:r>
              <a:rPr lang="en-US" dirty="0">
                <a:hlinkClick r:id="rId3"/>
              </a:rPr>
              <a:t>https://www.independent.co.uk/news/world/australasia/worlds-ugliest-colour-revealed-pantone-448c-a7076446.html</a:t>
            </a:r>
            <a:endParaRPr lang="en-US" dirty="0"/>
          </a:p>
        </p:txBody>
      </p:sp>
      <p:pic>
        <p:nvPicPr>
          <p:cNvPr id="16386" name="Picture 2" descr="pantone_448_c.jpg">
            <a:extLst>
              <a:ext uri="{FF2B5EF4-FFF2-40B4-BE49-F238E27FC236}">
                <a16:creationId xmlns:a16="http://schemas.microsoft.com/office/drawing/2014/main" id="{E470168D-C455-40CA-9B84-D28ABC251C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518891"/>
            <a:ext cx="2082799"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g-23-smoke5-reu.jpg">
            <a:extLst>
              <a:ext uri="{FF2B5EF4-FFF2-40B4-BE49-F238E27FC236}">
                <a16:creationId xmlns:a16="http://schemas.microsoft.com/office/drawing/2014/main" id="{5A7D9E75-1885-460E-87A5-FCF02F4078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1509" y="3563037"/>
            <a:ext cx="3293531" cy="24701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EA9960-1FB1-4BBE-A4F2-4F71FFF8BE8D}"/>
              </a:ext>
            </a:extLst>
          </p:cNvPr>
          <p:cNvSpPr/>
          <p:nvPr/>
        </p:nvSpPr>
        <p:spPr>
          <a:xfrm>
            <a:off x="533400" y="5562600"/>
            <a:ext cx="5425075" cy="369332"/>
          </a:xfrm>
          <a:prstGeom prst="rect">
            <a:avLst/>
          </a:prstGeom>
        </p:spPr>
        <p:txBody>
          <a:bodyPr wrap="none">
            <a:spAutoFit/>
          </a:bodyPr>
          <a:lstStyle/>
          <a:p>
            <a:r>
              <a:rPr lang="en-US" dirty="0">
                <a:hlinkClick r:id="rId6"/>
              </a:rPr>
              <a:t>https://www.good.is/articles/olive-is-the-loneliest-color</a:t>
            </a:r>
            <a:endParaRPr lang="en-US" dirty="0"/>
          </a:p>
        </p:txBody>
      </p:sp>
      <p:sp>
        <p:nvSpPr>
          <p:cNvPr id="7" name="Rectangle 6">
            <a:extLst>
              <a:ext uri="{FF2B5EF4-FFF2-40B4-BE49-F238E27FC236}">
                <a16:creationId xmlns:a16="http://schemas.microsoft.com/office/drawing/2014/main" id="{7FF5FD97-392F-4B18-86FC-81A5B78694B3}"/>
              </a:ext>
            </a:extLst>
          </p:cNvPr>
          <p:cNvSpPr/>
          <p:nvPr/>
        </p:nvSpPr>
        <p:spPr>
          <a:xfrm>
            <a:off x="7261574" y="3043570"/>
            <a:ext cx="3699586" cy="646331"/>
          </a:xfrm>
          <a:prstGeom prst="rect">
            <a:avLst/>
          </a:prstGeom>
        </p:spPr>
        <p:txBody>
          <a:bodyPr wrap="square">
            <a:spAutoFit/>
          </a:bodyPr>
          <a:lstStyle/>
          <a:p>
            <a:r>
              <a:rPr lang="en-US" altLang="zh-CN" dirty="0">
                <a:solidFill>
                  <a:srgbClr val="2D2D2D"/>
                </a:solidFill>
                <a:latin typeface="TiemposHeadline-Light"/>
              </a:rPr>
              <a:t>t</a:t>
            </a:r>
            <a:r>
              <a:rPr lang="en-US" dirty="0">
                <a:solidFill>
                  <a:srgbClr val="2D2D2D"/>
                </a:solidFill>
                <a:latin typeface="TiemposHeadline-Light"/>
              </a:rPr>
              <a:t>he color designed to repulse smokers</a:t>
            </a:r>
            <a:endParaRPr lang="en-US" dirty="0"/>
          </a:p>
        </p:txBody>
      </p:sp>
    </p:spTree>
    <p:extLst>
      <p:ext uri="{BB962C8B-B14F-4D97-AF65-F5344CB8AC3E}">
        <p14:creationId xmlns:p14="http://schemas.microsoft.com/office/powerpoint/2010/main" val="418369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ADE2-A264-469B-80A9-345DADD31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1D409F-673E-43FF-99E1-5CD31E30530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084255E-8895-4213-A093-57700F349BE9}"/>
              </a:ext>
            </a:extLst>
          </p:cNvPr>
          <p:cNvSpPr>
            <a:spLocks noGrp="1"/>
          </p:cNvSpPr>
          <p:nvPr>
            <p:ph type="sldNum" sz="quarter" idx="12"/>
          </p:nvPr>
        </p:nvSpPr>
        <p:spPr/>
        <p:txBody>
          <a:bodyPr/>
          <a:lstStyle/>
          <a:p>
            <a:fld id="{158853FB-C04E-4509-8966-74CC0ABE2E33}" type="slidenum">
              <a:rPr lang="en-US" smtClean="0"/>
              <a:t>14</a:t>
            </a:fld>
            <a:endParaRPr lang="en-US"/>
          </a:p>
        </p:txBody>
      </p:sp>
      <p:pic>
        <p:nvPicPr>
          <p:cNvPr id="17410" name="Picture 2" descr="Image result for waze forbid typing while driving">
            <a:extLst>
              <a:ext uri="{FF2B5EF4-FFF2-40B4-BE49-F238E27FC236}">
                <a16:creationId xmlns:a16="http://schemas.microsoft.com/office/drawing/2014/main" id="{BEC0E0AB-0B98-41F9-97A3-3161B5C95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611697"/>
            <a:ext cx="5715000" cy="39122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ECC9452-8D85-49EB-BB33-76AB31ACDEE9}"/>
              </a:ext>
            </a:extLst>
          </p:cNvPr>
          <p:cNvSpPr/>
          <p:nvPr/>
        </p:nvSpPr>
        <p:spPr>
          <a:xfrm>
            <a:off x="2705100" y="4754166"/>
            <a:ext cx="6781800" cy="646331"/>
          </a:xfrm>
          <a:prstGeom prst="rect">
            <a:avLst/>
          </a:prstGeom>
        </p:spPr>
        <p:txBody>
          <a:bodyPr wrap="square">
            <a:spAutoFit/>
          </a:bodyPr>
          <a:lstStyle/>
          <a:p>
            <a:r>
              <a:rPr lang="en-US" b="1" dirty="0">
                <a:solidFill>
                  <a:srgbClr val="000000"/>
                </a:solidFill>
                <a:latin typeface="Open Sans"/>
              </a:rPr>
              <a:t>Waze promotes safe driving by suggesting that drivers do not use any typing features while a vehicle is in motion.</a:t>
            </a:r>
            <a:endParaRPr lang="en-US" dirty="0"/>
          </a:p>
        </p:txBody>
      </p:sp>
    </p:spTree>
    <p:extLst>
      <p:ext uri="{BB962C8B-B14F-4D97-AF65-F5344CB8AC3E}">
        <p14:creationId xmlns:p14="http://schemas.microsoft.com/office/powerpoint/2010/main" val="289693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a:xfrm>
            <a:off x="2208213" y="549276"/>
            <a:ext cx="7562850" cy="1527175"/>
          </a:xfrm>
          <a:noFill/>
          <a:ln/>
          <a:extLst>
            <a:ext uri="{91240B29-F687-4F45-9708-019B960494DF}">
              <a14:hiddenLine xmlns:a14="http://schemas.microsoft.com/office/drawing/2010/main" w="9525">
                <a:solidFill>
                  <a:srgbClr val="110A42"/>
                </a:solidFill>
                <a:miter lim="800000"/>
                <a:headEnd/>
                <a:tailEnd/>
              </a14:hiddenLine>
            </a:ext>
          </a:extLst>
        </p:spPr>
        <p:txBody>
          <a:bodyPr/>
          <a:lstStyle/>
          <a:p>
            <a:pPr algn="ctr"/>
            <a:r>
              <a:rPr lang="en-US" altLang="en-US" b="1"/>
              <a:t>Human beings make </a:t>
            </a:r>
            <a:br>
              <a:rPr lang="en-US" altLang="en-US" b="1"/>
            </a:br>
            <a:r>
              <a:rPr lang="en-US" altLang="en-US" b="1"/>
              <a:t>“silly” mistakes</a:t>
            </a:r>
          </a:p>
        </p:txBody>
      </p:sp>
      <p:sp>
        <p:nvSpPr>
          <p:cNvPr id="982019" name="Rectangle 3"/>
          <p:cNvSpPr>
            <a:spLocks noGrp="1" noChangeArrowheads="1"/>
          </p:cNvSpPr>
          <p:nvPr>
            <p:ph type="body" idx="1"/>
          </p:nvPr>
        </p:nvSpPr>
        <p:spPr>
          <a:xfrm>
            <a:off x="1524000" y="3871445"/>
            <a:ext cx="8915400" cy="2133600"/>
          </a:xfrm>
        </p:spPr>
        <p:txBody>
          <a:bodyPr/>
          <a:lstStyle/>
          <a:p>
            <a:pPr marL="863600" indent="-863600">
              <a:lnSpc>
                <a:spcPct val="90000"/>
              </a:lnSpc>
              <a:buNone/>
            </a:pPr>
            <a:r>
              <a:rPr lang="en-US" altLang="en-US" sz="2600" dirty="0"/>
              <a:t>	</a:t>
            </a:r>
            <a:endParaRPr lang="en-US" altLang="en-US" sz="2100" dirty="0"/>
          </a:p>
        </p:txBody>
      </p:sp>
      <p:sp>
        <p:nvSpPr>
          <p:cNvPr id="982020" name="Text Box 4"/>
          <p:cNvSpPr txBox="1">
            <a:spLocks noChangeArrowheads="1"/>
          </p:cNvSpPr>
          <p:nvPr/>
        </p:nvSpPr>
        <p:spPr bwMode="auto">
          <a:xfrm>
            <a:off x="2286000" y="2484437"/>
            <a:ext cx="8001000"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spcBef>
                <a:spcPct val="50000"/>
              </a:spcBef>
            </a:pPr>
            <a:r>
              <a:rPr lang="en-US" altLang="en-US" sz="3200" dirty="0">
                <a:solidFill>
                  <a:schemeClr val="tx2"/>
                </a:solidFill>
                <a:ea typeface="ＭＳ Ｐゴシック" panose="020B0600070205080204" pitchFamily="34" charset="-128"/>
              </a:rPr>
              <a:t>Regardless of their experience, intelligence, motivation or vigilance, people make mistakes</a:t>
            </a:r>
            <a:endParaRPr lang="en-US" altLang="en-US" sz="2800" dirty="0">
              <a:solidFill>
                <a:schemeClr val="tx2"/>
              </a:solidFill>
              <a:ea typeface="ＭＳ Ｐゴシック" panose="020B0600070205080204" pitchFamily="34" charset="-128"/>
            </a:endParaRPr>
          </a:p>
        </p:txBody>
      </p:sp>
      <p:sp>
        <p:nvSpPr>
          <p:cNvPr id="2" name="Slide Number Placeholder 1"/>
          <p:cNvSpPr>
            <a:spLocks noGrp="1"/>
          </p:cNvSpPr>
          <p:nvPr>
            <p:ph type="sldNum" sz="quarter" idx="12"/>
          </p:nvPr>
        </p:nvSpPr>
        <p:spPr/>
        <p:txBody>
          <a:bodyPr/>
          <a:lstStyle/>
          <a:p>
            <a:fld id="{158853FB-C04E-4509-8966-74CC0ABE2E33}" type="slidenum">
              <a:rPr lang="en-US" smtClean="0"/>
              <a:t>15</a:t>
            </a:fld>
            <a:endParaRPr lang="en-US"/>
          </a:p>
        </p:txBody>
      </p:sp>
    </p:spTree>
    <p:extLst>
      <p:ext uri="{BB962C8B-B14F-4D97-AF65-F5344CB8AC3E}">
        <p14:creationId xmlns:p14="http://schemas.microsoft.com/office/powerpoint/2010/main" val="1969566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20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ctrTitle"/>
          </p:nvPr>
        </p:nvSpPr>
        <p:spPr>
          <a:xfrm>
            <a:off x="2424114" y="1412875"/>
            <a:ext cx="7235825" cy="1600200"/>
          </a:xfrm>
        </p:spPr>
        <p:txBody>
          <a:bodyPr/>
          <a:lstStyle/>
          <a:p>
            <a:pPr algn="ctr"/>
            <a:r>
              <a:rPr lang="en-US" altLang="en-US" b="1"/>
              <a:t>One definition of “human error” is “human nature”</a:t>
            </a:r>
          </a:p>
        </p:txBody>
      </p:sp>
      <p:sp>
        <p:nvSpPr>
          <p:cNvPr id="986115" name="Rectangle 3"/>
          <p:cNvSpPr>
            <a:spLocks noGrp="1" noChangeArrowheads="1"/>
          </p:cNvSpPr>
          <p:nvPr>
            <p:ph type="subTitle" idx="1"/>
          </p:nvPr>
        </p:nvSpPr>
        <p:spPr>
          <a:xfrm>
            <a:off x="1524000" y="3860800"/>
            <a:ext cx="9144000" cy="2362200"/>
          </a:xfrm>
        </p:spPr>
        <p:txBody>
          <a:bodyPr/>
          <a:lstStyle/>
          <a:p>
            <a:pPr algn="ctr">
              <a:spcBef>
                <a:spcPct val="0"/>
              </a:spcBef>
            </a:pPr>
            <a:r>
              <a:rPr lang="en-US" altLang="en-US" sz="4000"/>
              <a:t>Error is the </a:t>
            </a:r>
            <a:r>
              <a:rPr lang="en-US" altLang="en-US" sz="4000" i="1"/>
              <a:t>inevitable</a:t>
            </a:r>
            <a:r>
              <a:rPr lang="en-US" altLang="en-US" sz="4000"/>
              <a:t> downside </a:t>
            </a:r>
          </a:p>
          <a:p>
            <a:pPr algn="ctr">
              <a:spcBef>
                <a:spcPct val="0"/>
              </a:spcBef>
            </a:pPr>
            <a:r>
              <a:rPr lang="en-US" altLang="en-US" sz="4000"/>
              <a:t>of having a brain!</a:t>
            </a:r>
            <a:endParaRPr lang="en-US" altLang="en-US" sz="4300"/>
          </a:p>
        </p:txBody>
      </p:sp>
      <p:sp>
        <p:nvSpPr>
          <p:cNvPr id="2" name="Slide Number Placeholder 1"/>
          <p:cNvSpPr>
            <a:spLocks noGrp="1"/>
          </p:cNvSpPr>
          <p:nvPr>
            <p:ph type="sldNum" sz="quarter" idx="12"/>
          </p:nvPr>
        </p:nvSpPr>
        <p:spPr/>
        <p:txBody>
          <a:bodyPr/>
          <a:lstStyle/>
          <a:p>
            <a:fld id="{158853FB-C04E-4509-8966-74CC0ABE2E33}" type="slidenum">
              <a:rPr lang="en-US" smtClean="0"/>
              <a:t>16</a:t>
            </a:fld>
            <a:endParaRPr lang="en-US"/>
          </a:p>
        </p:txBody>
      </p:sp>
    </p:spTree>
    <p:extLst>
      <p:ext uri="{BB962C8B-B14F-4D97-AF65-F5344CB8AC3E}">
        <p14:creationId xmlns:p14="http://schemas.microsoft.com/office/powerpoint/2010/main" val="1564284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6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6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86115">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986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5" grpId="0" build="p"/>
      <p:bldP spid="986115"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a:xfrm>
            <a:off x="1828801" y="1600200"/>
            <a:ext cx="8353425" cy="4038600"/>
          </a:xfrm>
        </p:spPr>
        <p:txBody>
          <a:bodyPr>
            <a:normAutofit lnSpcReduction="10000"/>
          </a:bodyPr>
          <a:lstStyle/>
          <a:p>
            <a:pPr algn="ctr">
              <a:buFont typeface="Wingdings" panose="05000000000000000000" pitchFamily="2" charset="2"/>
              <a:buNone/>
            </a:pPr>
            <a:r>
              <a:rPr lang="en-US" altLang="zh-CN" dirty="0"/>
              <a:t>W</a:t>
            </a:r>
            <a:r>
              <a:rPr lang="en-GB" altLang="en-US" dirty="0"/>
              <a:t>e can misperceive </a:t>
            </a:r>
          </a:p>
          <a:p>
            <a:pPr algn="ctr">
              <a:buFont typeface="Wingdings" panose="05000000000000000000" pitchFamily="2" charset="2"/>
              <a:buNone/>
            </a:pPr>
            <a:r>
              <a:rPr lang="en-GB" altLang="en-US" dirty="0"/>
              <a:t>situations despite the best of </a:t>
            </a:r>
          </a:p>
          <a:p>
            <a:pPr algn="ctr">
              <a:buFont typeface="Wingdings" panose="05000000000000000000" pitchFamily="2" charset="2"/>
              <a:buNone/>
            </a:pPr>
            <a:r>
              <a:rPr lang="en-GB" altLang="en-US" dirty="0"/>
              <a:t>intentions</a:t>
            </a:r>
          </a:p>
          <a:p>
            <a:pPr algn="ctr">
              <a:buFont typeface="Wingdings" panose="05000000000000000000" pitchFamily="2" charset="2"/>
              <a:buNone/>
            </a:pPr>
            <a:endParaRPr lang="en-GB" altLang="en-US" dirty="0"/>
          </a:p>
          <a:p>
            <a:pPr algn="ctr">
              <a:buFont typeface="Wingdings" panose="05000000000000000000" pitchFamily="2" charset="2"/>
              <a:buNone/>
            </a:pPr>
            <a:r>
              <a:rPr lang="en-US" altLang="zh-CN" dirty="0"/>
              <a:t>It </a:t>
            </a:r>
            <a:r>
              <a:rPr lang="en-GB" altLang="en-US" dirty="0"/>
              <a:t>is one of the main reasons </a:t>
            </a:r>
          </a:p>
          <a:p>
            <a:pPr algn="ctr">
              <a:buFont typeface="Wingdings" panose="05000000000000000000" pitchFamily="2" charset="2"/>
              <a:buNone/>
            </a:pPr>
            <a:r>
              <a:rPr lang="en-GB" altLang="en-US" dirty="0"/>
              <a:t>that our decisions and actions can </a:t>
            </a:r>
          </a:p>
          <a:p>
            <a:pPr algn="ctr">
              <a:buFont typeface="Wingdings" panose="05000000000000000000" pitchFamily="2" charset="2"/>
              <a:buNone/>
            </a:pPr>
            <a:r>
              <a:rPr lang="en-GB" altLang="en-US" dirty="0"/>
              <a:t>be flawed</a:t>
            </a:r>
          </a:p>
        </p:txBody>
      </p:sp>
      <p:sp>
        <p:nvSpPr>
          <p:cNvPr id="2" name="Slide Number Placeholder 1"/>
          <p:cNvSpPr>
            <a:spLocks noGrp="1"/>
          </p:cNvSpPr>
          <p:nvPr>
            <p:ph type="sldNum" sz="quarter" idx="12"/>
          </p:nvPr>
        </p:nvSpPr>
        <p:spPr/>
        <p:txBody>
          <a:bodyPr/>
          <a:lstStyle/>
          <a:p>
            <a:fld id="{158853FB-C04E-4509-8966-74CC0ABE2E33}" type="slidenum">
              <a:rPr lang="en-US" smtClean="0"/>
              <a:t>17</a:t>
            </a:fld>
            <a:endParaRPr lang="en-US"/>
          </a:p>
        </p:txBody>
      </p:sp>
    </p:spTree>
    <p:extLst>
      <p:ext uri="{BB962C8B-B14F-4D97-AF65-F5344CB8AC3E}">
        <p14:creationId xmlns:p14="http://schemas.microsoft.com/office/powerpoint/2010/main" val="324538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5" name="Rectangle 3"/>
          <p:cNvSpPr>
            <a:spLocks noGrp="1" noChangeArrowheads="1"/>
          </p:cNvSpPr>
          <p:nvPr>
            <p:ph type="subTitle" idx="1"/>
          </p:nvPr>
        </p:nvSpPr>
        <p:spPr>
          <a:xfrm>
            <a:off x="1847850" y="4038600"/>
            <a:ext cx="8218488" cy="1149350"/>
          </a:xfrm>
        </p:spPr>
        <p:txBody>
          <a:bodyPr>
            <a:normAutofit lnSpcReduction="10000"/>
          </a:bodyPr>
          <a:lstStyle/>
          <a:p>
            <a:r>
              <a:rPr lang="en-US" altLang="en-US" dirty="0"/>
              <a:t>Look at the chart</a:t>
            </a:r>
          </a:p>
          <a:p>
            <a:r>
              <a:rPr lang="en-US" altLang="en-US" dirty="0"/>
              <a:t>Say the </a:t>
            </a:r>
            <a:r>
              <a:rPr lang="en-US" altLang="en-US" i="1" dirty="0"/>
              <a:t>color</a:t>
            </a:r>
            <a:r>
              <a:rPr lang="en-US" altLang="en-US" dirty="0"/>
              <a:t> of the word, not the word itself</a:t>
            </a:r>
          </a:p>
        </p:txBody>
      </p:sp>
      <p:sp>
        <p:nvSpPr>
          <p:cNvPr id="1088517" name="Rectangle 5"/>
          <p:cNvSpPr>
            <a:spLocks noChangeArrowheads="1"/>
          </p:cNvSpPr>
          <p:nvPr/>
        </p:nvSpPr>
        <p:spPr bwMode="auto">
          <a:xfrm>
            <a:off x="4695826" y="5334001"/>
            <a:ext cx="3457575" cy="114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1B0C72"/>
              </a:buClr>
              <a:buSzPct val="70000"/>
              <a:buFont typeface="Wingdings" panose="05000000000000000000" pitchFamily="2" charset="2"/>
              <a:buNone/>
            </a:pPr>
            <a:r>
              <a:rPr lang="en-US" altLang="en-US" sz="3000" dirty="0">
                <a:ea typeface="ＭＳ Ｐゴシック" panose="020B0600070205080204" pitchFamily="34" charset="-128"/>
              </a:rPr>
              <a:t>Why is it hard?</a:t>
            </a:r>
          </a:p>
          <a:p>
            <a:pPr>
              <a:spcBef>
                <a:spcPct val="20000"/>
              </a:spcBef>
              <a:buClr>
                <a:srgbClr val="1B0C72"/>
              </a:buClr>
              <a:buSzPct val="70000"/>
            </a:pPr>
            <a:r>
              <a:rPr lang="en-US" sz="3200" dirty="0"/>
              <a:t>Stroop effect</a:t>
            </a:r>
          </a:p>
        </p:txBody>
      </p:sp>
      <p:sp>
        <p:nvSpPr>
          <p:cNvPr id="1088518" name="Text Box 6"/>
          <p:cNvSpPr txBox="1">
            <a:spLocks noChangeArrowheads="1"/>
          </p:cNvSpPr>
          <p:nvPr/>
        </p:nvSpPr>
        <p:spPr bwMode="auto">
          <a:xfrm>
            <a:off x="8153400" y="594995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chemeClr val="tx2"/>
                </a:solidFill>
                <a:ea typeface="ＭＳ Ｐゴシック" panose="020B0600070205080204" pitchFamily="34" charset="-128"/>
              </a:rPr>
              <a:t>Optillusions.com</a:t>
            </a:r>
            <a:endParaRPr lang="en-US" altLang="en-US" sz="2000">
              <a:ea typeface="ＭＳ Ｐゴシック" panose="020B0600070205080204" pitchFamily="34" charset="-128"/>
            </a:endParaRPr>
          </a:p>
        </p:txBody>
      </p:sp>
      <p:graphicFrame>
        <p:nvGraphicFramePr>
          <p:cNvPr id="1088519" name="Object 7"/>
          <p:cNvGraphicFramePr>
            <a:graphicFrameLocks noChangeAspect="1"/>
          </p:cNvGraphicFramePr>
          <p:nvPr/>
        </p:nvGraphicFramePr>
        <p:xfrm>
          <a:off x="2495551" y="381000"/>
          <a:ext cx="6811963" cy="3448050"/>
        </p:xfrm>
        <a:graphic>
          <a:graphicData uri="http://schemas.openxmlformats.org/presentationml/2006/ole">
            <mc:AlternateContent xmlns:mc="http://schemas.openxmlformats.org/markup-compatibility/2006">
              <mc:Choice xmlns:v="urn:schemas-microsoft-com:vml" Requires="v">
                <p:oleObj name="Bitmap Image" r:id="rId3" imgW="6811326" imgH="3448531" progId="Paint.Picture">
                  <p:embed/>
                </p:oleObj>
              </mc:Choice>
              <mc:Fallback>
                <p:oleObj name="Bitmap Image" r:id="rId3" imgW="6811326" imgH="3448531" progId="Paint.Picture">
                  <p:embed/>
                  <p:pic>
                    <p:nvPicPr>
                      <p:cNvPr id="108851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81000"/>
                        <a:ext cx="6811963"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158853FB-C04E-4509-8966-74CC0ABE2E33}" type="slidenum">
              <a:rPr lang="en-US" smtClean="0"/>
              <a:t>18</a:t>
            </a:fld>
            <a:endParaRPr lang="en-US"/>
          </a:p>
        </p:txBody>
      </p:sp>
    </p:spTree>
    <p:extLst>
      <p:ext uri="{BB962C8B-B14F-4D97-AF65-F5344CB8AC3E}">
        <p14:creationId xmlns:p14="http://schemas.microsoft.com/office/powerpoint/2010/main" val="41018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8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9" name="Rectangle 3"/>
          <p:cNvSpPr>
            <a:spLocks noGrp="1" noChangeArrowheads="1"/>
          </p:cNvSpPr>
          <p:nvPr>
            <p:ph type="body" idx="1"/>
          </p:nvPr>
        </p:nvSpPr>
        <p:spPr>
          <a:xfrm>
            <a:off x="1524000" y="3276601"/>
            <a:ext cx="9144000" cy="1698625"/>
          </a:xfrm>
        </p:spPr>
        <p:txBody>
          <a:bodyPr/>
          <a:lstStyle/>
          <a:p>
            <a:pPr algn="ctr">
              <a:buFont typeface="Wingdings" panose="05000000000000000000" pitchFamily="2" charset="2"/>
              <a:buNone/>
            </a:pPr>
            <a:r>
              <a:rPr lang="en-US" altLang="en-US" sz="4200" b="1" dirty="0"/>
              <a:t>Sometimes though our brain is </a:t>
            </a:r>
          </a:p>
          <a:p>
            <a:pPr algn="ctr">
              <a:buFont typeface="Wingdings" panose="05000000000000000000" pitchFamily="2" charset="2"/>
              <a:buNone/>
            </a:pPr>
            <a:r>
              <a:rPr lang="en-US" altLang="en-US" sz="4200" b="1" dirty="0"/>
              <a:t>“too clever” …</a:t>
            </a:r>
          </a:p>
        </p:txBody>
      </p:sp>
      <p:sp>
        <p:nvSpPr>
          <p:cNvPr id="2" name="Rectangle 1"/>
          <p:cNvSpPr/>
          <p:nvPr/>
        </p:nvSpPr>
        <p:spPr>
          <a:xfrm>
            <a:off x="2514600" y="6096000"/>
            <a:ext cx="7772400" cy="369332"/>
          </a:xfrm>
          <a:prstGeom prst="rect">
            <a:avLst/>
          </a:prstGeom>
        </p:spPr>
        <p:txBody>
          <a:bodyPr wrap="square">
            <a:spAutoFit/>
          </a:bodyPr>
          <a:lstStyle/>
          <a:p>
            <a:r>
              <a:rPr lang="en-US" dirty="0"/>
              <a:t>http://www.who.int/patientsafety/activities/technical/who_mc_topic-2.ppt</a:t>
            </a:r>
          </a:p>
        </p:txBody>
      </p:sp>
      <p:sp>
        <p:nvSpPr>
          <p:cNvPr id="3" name="Slide Number Placeholder 2"/>
          <p:cNvSpPr>
            <a:spLocks noGrp="1"/>
          </p:cNvSpPr>
          <p:nvPr>
            <p:ph type="sldNum" sz="quarter" idx="12"/>
          </p:nvPr>
        </p:nvSpPr>
        <p:spPr/>
        <p:txBody>
          <a:bodyPr/>
          <a:lstStyle/>
          <a:p>
            <a:fld id="{158853FB-C04E-4509-8966-74CC0ABE2E33}" type="slidenum">
              <a:rPr lang="en-US" smtClean="0"/>
              <a:t>19</a:t>
            </a:fld>
            <a:endParaRPr lang="en-US"/>
          </a:p>
        </p:txBody>
      </p:sp>
      <p:pic>
        <p:nvPicPr>
          <p:cNvPr id="16386" name="Picture 2" descr="Image result for strong brai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344"/>
          <a:stretch/>
        </p:blipFill>
        <p:spPr bwMode="auto">
          <a:xfrm>
            <a:off x="2514600" y="523779"/>
            <a:ext cx="2956560" cy="211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09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22760" y="2442098"/>
            <a:ext cx="7772400" cy="1362075"/>
          </a:xfrm>
        </p:spPr>
        <p:txBody>
          <a:bodyPr>
            <a:normAutofit/>
          </a:bodyPr>
          <a:lstStyle/>
          <a:p>
            <a:r>
              <a:rPr lang="en-US" sz="2800" dirty="0">
                <a:hlinkClick r:id="rId3"/>
              </a:rPr>
              <a:t>http://theoatmeal.com/comics/design_hell</a:t>
            </a:r>
            <a:endParaRPr lang="en-US" sz="2800" dirty="0"/>
          </a:p>
        </p:txBody>
      </p:sp>
      <p:sp>
        <p:nvSpPr>
          <p:cNvPr id="7" name="Text Placeholder 6"/>
          <p:cNvSpPr>
            <a:spLocks noGrp="1"/>
          </p:cNvSpPr>
          <p:nvPr>
            <p:ph type="body" idx="1"/>
          </p:nvPr>
        </p:nvSpPr>
        <p:spPr/>
        <p:txBody>
          <a:bodyPr/>
          <a:lstStyle/>
          <a:p>
            <a:endParaRPr lang="en-US" dirty="0"/>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128" y="65733"/>
            <a:ext cx="8724900" cy="2349500"/>
          </a:xfrm>
          <a:prstGeom prst="rect">
            <a:avLst/>
          </a:prstGeom>
        </p:spPr>
      </p:pic>
      <p:sp>
        <p:nvSpPr>
          <p:cNvPr id="3" name="Slide Number Placeholder 2"/>
          <p:cNvSpPr>
            <a:spLocks noGrp="1"/>
          </p:cNvSpPr>
          <p:nvPr>
            <p:ph type="sldNum" sz="quarter" idx="12"/>
          </p:nvPr>
        </p:nvSpPr>
        <p:spPr/>
        <p:txBody>
          <a:bodyPr/>
          <a:lstStyle/>
          <a:p>
            <a:fld id="{81F99B5E-8DA3-4123-BC34-DCAC8D71909B}" type="slidenum">
              <a:rPr lang="en-US" smtClean="0"/>
              <a:pPr/>
              <a:t>2</a:t>
            </a:fld>
            <a:endParaRPr lang="en-US" dirty="0"/>
          </a:p>
        </p:txBody>
      </p:sp>
      <p:pic>
        <p:nvPicPr>
          <p:cNvPr id="8" name="Picture 4" descr="Image result for interaction design jok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095" y="3033040"/>
            <a:ext cx="6119936" cy="382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26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2370" name="Picture 2" descr="att00020"/>
          <p:cNvPicPr>
            <a:picLocks noChangeAspect="1" noChangeArrowheads="1"/>
          </p:cNvPicPr>
          <p:nvPr/>
        </p:nvPicPr>
        <p:blipFill>
          <a:blip r:embed="rId3">
            <a:extLst>
              <a:ext uri="{28A0092B-C50C-407E-A947-70E740481C1C}">
                <a14:useLocalDpi xmlns:a14="http://schemas.microsoft.com/office/drawing/2010/main" val="0"/>
              </a:ext>
            </a:extLst>
          </a:blip>
          <a:srcRect l="5833" t="4167" r="4167" b="21606"/>
          <a:stretch>
            <a:fillRect/>
          </a:stretch>
        </p:blipFill>
        <p:spPr bwMode="auto">
          <a:xfrm>
            <a:off x="1524000" y="0"/>
            <a:ext cx="91440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082371" name="Text Box 3"/>
          <p:cNvSpPr txBox="1">
            <a:spLocks noChangeArrowheads="1"/>
          </p:cNvSpPr>
          <p:nvPr/>
        </p:nvSpPr>
        <p:spPr bwMode="auto">
          <a:xfrm>
            <a:off x="1752600" y="58674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ea typeface="ＭＳ Ｐゴシック" panose="020B0600070205080204" pitchFamily="34" charset="-128"/>
              </a:rPr>
              <a:t>Are the lines crooked or straight?</a:t>
            </a:r>
            <a:endParaRPr lang="en-US" altLang="en-US">
              <a:solidFill>
                <a:schemeClr val="tx2"/>
              </a:solidFill>
              <a:ea typeface="ＭＳ Ｐゴシック" panose="020B0600070205080204" pitchFamily="34" charset="-128"/>
            </a:endParaRPr>
          </a:p>
        </p:txBody>
      </p:sp>
      <p:sp>
        <p:nvSpPr>
          <p:cNvPr id="1082372" name="Text Box 4"/>
          <p:cNvSpPr txBox="1">
            <a:spLocks noChangeArrowheads="1"/>
          </p:cNvSpPr>
          <p:nvPr/>
        </p:nvSpPr>
        <p:spPr bwMode="auto">
          <a:xfrm>
            <a:off x="8229600" y="6324601"/>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tx2"/>
                </a:solidFill>
                <a:ea typeface="ＭＳ Ｐゴシック" panose="020B0600070205080204" pitchFamily="34" charset="-128"/>
              </a:rPr>
              <a:t>Optillusions.com</a:t>
            </a:r>
            <a:endParaRPr lang="en-US" altLang="en-US">
              <a:ea typeface="ＭＳ Ｐゴシック" panose="020B0600070205080204" pitchFamily="34" charset="-128"/>
            </a:endParaRPr>
          </a:p>
        </p:txBody>
      </p:sp>
      <p:cxnSp>
        <p:nvCxnSpPr>
          <p:cNvPr id="3" name="Straight Connector 2"/>
          <p:cNvCxnSpPr/>
          <p:nvPr/>
        </p:nvCxnSpPr>
        <p:spPr>
          <a:xfrm>
            <a:off x="1905000" y="342900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58853FB-C04E-4509-8966-74CC0ABE2E33}" type="slidenum">
              <a:rPr lang="en-US" smtClean="0"/>
              <a:t>20</a:t>
            </a:fld>
            <a:endParaRPr lang="en-US"/>
          </a:p>
        </p:txBody>
      </p:sp>
      <p:cxnSp>
        <p:nvCxnSpPr>
          <p:cNvPr id="5" name="Straight Connector 4"/>
          <p:cNvCxnSpPr/>
          <p:nvPr/>
        </p:nvCxnSpPr>
        <p:spPr>
          <a:xfrm>
            <a:off x="1524000" y="2133600"/>
            <a:ext cx="9448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3502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2063751" y="692150"/>
            <a:ext cx="8353425" cy="1143000"/>
          </a:xfrm>
          <a:noFill/>
          <a:ln/>
          <a:extLst>
            <a:ext uri="{91240B29-F687-4F45-9708-019B960494DF}">
              <a14:hiddenLine xmlns:a14="http://schemas.microsoft.com/office/drawing/2010/main" w="9525">
                <a:solidFill>
                  <a:srgbClr val="110A42"/>
                </a:solidFill>
                <a:miter lim="800000"/>
                <a:headEnd/>
                <a:tailEnd/>
              </a14:hiddenLine>
            </a:ext>
          </a:extLst>
        </p:spPr>
        <p:txBody>
          <a:bodyPr>
            <a:normAutofit fontScale="90000"/>
          </a:bodyPr>
          <a:lstStyle/>
          <a:p>
            <a:r>
              <a:rPr lang="en-US" altLang="en-US" b="1" dirty="0"/>
              <a:t>Individual factors that predispose to error</a:t>
            </a:r>
          </a:p>
        </p:txBody>
      </p:sp>
      <p:sp>
        <p:nvSpPr>
          <p:cNvPr id="994307" name="Rectangle 3"/>
          <p:cNvSpPr>
            <a:spLocks noGrp="1" noChangeArrowheads="1"/>
          </p:cNvSpPr>
          <p:nvPr>
            <p:ph type="body" idx="1"/>
          </p:nvPr>
        </p:nvSpPr>
        <p:spPr>
          <a:xfrm>
            <a:off x="2135189" y="2276475"/>
            <a:ext cx="5027612" cy="4248150"/>
          </a:xfrm>
        </p:spPr>
        <p:txBody>
          <a:bodyPr/>
          <a:lstStyle/>
          <a:p>
            <a:pPr>
              <a:lnSpc>
                <a:spcPct val="90000"/>
              </a:lnSpc>
              <a:buClr>
                <a:schemeClr val="tx2"/>
              </a:buClr>
              <a:buFontTx/>
              <a:buChar char="•"/>
            </a:pPr>
            <a:r>
              <a:rPr lang="en-US" altLang="en-US" sz="2800" dirty="0"/>
              <a:t>limited memory capacity</a:t>
            </a:r>
          </a:p>
          <a:p>
            <a:pPr>
              <a:lnSpc>
                <a:spcPct val="90000"/>
              </a:lnSpc>
              <a:buClr>
                <a:schemeClr val="tx2"/>
              </a:buClr>
              <a:buFontTx/>
              <a:buChar char="•"/>
            </a:pPr>
            <a:r>
              <a:rPr lang="en-US" altLang="en-US" sz="2800" dirty="0">
                <a:ea typeface="ＭＳ Ｐゴシック" panose="020B0600070205080204" pitchFamily="34" charset="-128"/>
              </a:rPr>
              <a:t>further reduced by:</a:t>
            </a:r>
          </a:p>
          <a:p>
            <a:pPr lvl="1">
              <a:lnSpc>
                <a:spcPct val="90000"/>
              </a:lnSpc>
              <a:buClr>
                <a:schemeClr val="tx2"/>
              </a:buClr>
              <a:buFont typeface="Arial" panose="020B0604020202020204" pitchFamily="34" charset="0"/>
              <a:buChar char="○"/>
            </a:pPr>
            <a:r>
              <a:rPr lang="en-US" altLang="en-US" sz="2600" dirty="0">
                <a:ea typeface="ＭＳ Ｐゴシック" panose="020B0600070205080204" pitchFamily="34" charset="-128"/>
              </a:rPr>
              <a:t>fatigue</a:t>
            </a:r>
          </a:p>
          <a:p>
            <a:pPr lvl="1">
              <a:lnSpc>
                <a:spcPct val="90000"/>
              </a:lnSpc>
              <a:buClr>
                <a:schemeClr val="tx2"/>
              </a:buClr>
              <a:buFont typeface="Arial" panose="020B0604020202020204" pitchFamily="34" charset="0"/>
              <a:buChar char="○"/>
            </a:pPr>
            <a:r>
              <a:rPr lang="en-US" altLang="en-US" dirty="0">
                <a:ea typeface="ＭＳ Ｐゴシック" panose="020B0600070205080204" pitchFamily="34" charset="-128"/>
              </a:rPr>
              <a:t>stress</a:t>
            </a:r>
          </a:p>
          <a:p>
            <a:pPr lvl="1">
              <a:lnSpc>
                <a:spcPct val="90000"/>
              </a:lnSpc>
              <a:buClr>
                <a:schemeClr val="tx2"/>
              </a:buClr>
              <a:buFont typeface="Arial" panose="020B0604020202020204" pitchFamily="34" charset="0"/>
              <a:buChar char="○"/>
            </a:pPr>
            <a:r>
              <a:rPr lang="en-US" altLang="en-US" dirty="0">
                <a:ea typeface="ＭＳ Ｐゴシック" panose="020B0600070205080204" pitchFamily="34" charset="-128"/>
              </a:rPr>
              <a:t>hunger</a:t>
            </a:r>
          </a:p>
          <a:p>
            <a:pPr lvl="1">
              <a:lnSpc>
                <a:spcPct val="90000"/>
              </a:lnSpc>
              <a:buClr>
                <a:schemeClr val="tx2"/>
              </a:buClr>
              <a:buFont typeface="Arial" panose="020B0604020202020204" pitchFamily="34" charset="0"/>
              <a:buChar char="○"/>
            </a:pPr>
            <a:r>
              <a:rPr lang="en-US" altLang="en-US" sz="2600" dirty="0">
                <a:ea typeface="ＭＳ Ｐゴシック" panose="020B0600070205080204" pitchFamily="34" charset="-128"/>
              </a:rPr>
              <a:t>illness</a:t>
            </a:r>
          </a:p>
          <a:p>
            <a:pPr lvl="1">
              <a:lnSpc>
                <a:spcPct val="90000"/>
              </a:lnSpc>
              <a:buClr>
                <a:schemeClr val="tx2"/>
              </a:buClr>
              <a:buFont typeface="Arial" panose="020B0604020202020204" pitchFamily="34" charset="0"/>
              <a:buChar char="○"/>
            </a:pPr>
            <a:r>
              <a:rPr lang="en-US" altLang="en-US" sz="2600" dirty="0">
                <a:ea typeface="ＭＳ Ｐゴシック" panose="020B0600070205080204" pitchFamily="34" charset="-128"/>
              </a:rPr>
              <a:t>language or cultural factors</a:t>
            </a:r>
          </a:p>
          <a:p>
            <a:pPr lvl="1">
              <a:lnSpc>
                <a:spcPct val="90000"/>
              </a:lnSpc>
              <a:buClr>
                <a:schemeClr val="tx2"/>
              </a:buClr>
              <a:buFont typeface="Arial" panose="020B0604020202020204" pitchFamily="34" charset="0"/>
              <a:buChar char="○"/>
            </a:pPr>
            <a:r>
              <a:rPr lang="en-US" altLang="en-US" sz="2600" dirty="0">
                <a:ea typeface="ＭＳ Ｐゴシック" panose="020B0600070205080204" pitchFamily="34" charset="-128"/>
              </a:rPr>
              <a:t>hazardous attitudes</a:t>
            </a:r>
            <a:endParaRPr lang="en-US" altLang="en-US" sz="1800" dirty="0"/>
          </a:p>
          <a:p>
            <a:pPr>
              <a:lnSpc>
                <a:spcPct val="90000"/>
              </a:lnSpc>
            </a:pPr>
            <a:endParaRPr lang="en-US" altLang="en-US" sz="2000" dirty="0"/>
          </a:p>
        </p:txBody>
      </p:sp>
      <p:sp>
        <p:nvSpPr>
          <p:cNvPr id="994308" name="Text Box 4"/>
          <p:cNvSpPr txBox="1">
            <a:spLocks noChangeArrowheads="1"/>
          </p:cNvSpPr>
          <p:nvPr/>
        </p:nvSpPr>
        <p:spPr bwMode="auto">
          <a:xfrm>
            <a:off x="2286000" y="2819401"/>
            <a:ext cx="6553200"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buFontTx/>
              <a:buChar char="•"/>
            </a:pPr>
            <a:endParaRPr lang="en-US" altLang="en-US" sz="2000">
              <a:ea typeface="ＭＳ Ｐゴシック" panose="020B0600070205080204" pitchFamily="34" charset="-128"/>
            </a:endParaRPr>
          </a:p>
          <a:p>
            <a:pPr eaLnBrk="0" hangingPunct="0">
              <a:spcBef>
                <a:spcPct val="50000"/>
              </a:spcBef>
            </a:pPr>
            <a:endParaRPr lang="en-US" altLang="en-US" sz="2400">
              <a:ea typeface="ＭＳ Ｐゴシック" panose="020B0600070205080204" pitchFamily="34" charset="-128"/>
            </a:endParaRPr>
          </a:p>
        </p:txBody>
      </p:sp>
      <p:sp>
        <p:nvSpPr>
          <p:cNvPr id="994312" name="Text Box 8"/>
          <p:cNvSpPr txBox="1">
            <a:spLocks noChangeArrowheads="1"/>
          </p:cNvSpPr>
          <p:nvPr/>
        </p:nvSpPr>
        <p:spPr bwMode="auto">
          <a:xfrm>
            <a:off x="2394418" y="5218999"/>
            <a:ext cx="3886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spcBef>
                <a:spcPct val="50000"/>
              </a:spcBef>
            </a:pPr>
            <a:r>
              <a:rPr lang="en-US" altLang="en-US" sz="2800">
                <a:ea typeface="ＭＳ Ｐゴシック" panose="020B0600070205080204" pitchFamily="34" charset="-128"/>
              </a:rPr>
              <a:t> </a:t>
            </a:r>
          </a:p>
        </p:txBody>
      </p:sp>
      <p:sp>
        <p:nvSpPr>
          <p:cNvPr id="994313" name="Text Box 9"/>
          <p:cNvSpPr txBox="1">
            <a:spLocks noChangeArrowheads="1"/>
          </p:cNvSpPr>
          <p:nvPr/>
        </p:nvSpPr>
        <p:spPr bwMode="auto">
          <a:xfrm>
            <a:off x="2286000" y="5867401"/>
            <a:ext cx="5410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spcBef>
                <a:spcPct val="50000"/>
              </a:spcBef>
            </a:pPr>
            <a:r>
              <a:rPr lang="en-US" altLang="en-US" sz="2800">
                <a:ea typeface="ＭＳ Ｐゴシック" panose="020B0600070205080204" pitchFamily="34" charset="-128"/>
              </a:rPr>
              <a:t>  </a:t>
            </a:r>
          </a:p>
        </p:txBody>
      </p:sp>
      <p:sp>
        <p:nvSpPr>
          <p:cNvPr id="2" name="Slide Number Placeholder 1"/>
          <p:cNvSpPr>
            <a:spLocks noGrp="1"/>
          </p:cNvSpPr>
          <p:nvPr>
            <p:ph type="sldNum" sz="quarter" idx="12"/>
          </p:nvPr>
        </p:nvSpPr>
        <p:spPr/>
        <p:txBody>
          <a:bodyPr/>
          <a:lstStyle/>
          <a:p>
            <a:fld id="{158853FB-C04E-4509-8966-74CC0ABE2E33}" type="slidenum">
              <a:rPr lang="en-US" smtClean="0"/>
              <a:t>21</a:t>
            </a:fld>
            <a:endParaRPr lang="en-US"/>
          </a:p>
        </p:txBody>
      </p:sp>
      <p:sp>
        <p:nvSpPr>
          <p:cNvPr id="3" name="TextBox 2"/>
          <p:cNvSpPr txBox="1"/>
          <p:nvPr/>
        </p:nvSpPr>
        <p:spPr>
          <a:xfrm>
            <a:off x="7009885" y="2311957"/>
            <a:ext cx="2603598" cy="461665"/>
          </a:xfrm>
          <a:prstGeom prst="rect">
            <a:avLst/>
          </a:prstGeom>
          <a:noFill/>
        </p:spPr>
        <p:txBody>
          <a:bodyPr wrap="none" rtlCol="0">
            <a:spAutoFit/>
          </a:bodyPr>
          <a:lstStyle/>
          <a:p>
            <a:r>
              <a:rPr lang="en-US" sz="2400" dirty="0"/>
              <a:t>Magic number 7± 2</a:t>
            </a:r>
          </a:p>
        </p:txBody>
      </p:sp>
      <p:sp>
        <p:nvSpPr>
          <p:cNvPr id="10" name="TextBox 9"/>
          <p:cNvSpPr txBox="1"/>
          <p:nvPr/>
        </p:nvSpPr>
        <p:spPr>
          <a:xfrm>
            <a:off x="7009886" y="2934018"/>
            <a:ext cx="2980303" cy="461665"/>
          </a:xfrm>
          <a:prstGeom prst="rect">
            <a:avLst/>
          </a:prstGeom>
          <a:noFill/>
        </p:spPr>
        <p:txBody>
          <a:bodyPr wrap="none" rtlCol="0">
            <a:spAutoFit/>
          </a:bodyPr>
          <a:lstStyle/>
          <a:p>
            <a:r>
              <a:rPr lang="en-US" sz="2400" dirty="0"/>
              <a:t>4  2  8  9  4  0  2  5  8  3</a:t>
            </a:r>
          </a:p>
        </p:txBody>
      </p:sp>
      <p:sp>
        <p:nvSpPr>
          <p:cNvPr id="11" name="TextBox 10"/>
          <p:cNvSpPr txBox="1"/>
          <p:nvPr/>
        </p:nvSpPr>
        <p:spPr>
          <a:xfrm>
            <a:off x="6987245" y="3547859"/>
            <a:ext cx="1928733" cy="461665"/>
          </a:xfrm>
          <a:prstGeom prst="rect">
            <a:avLst/>
          </a:prstGeom>
          <a:noFill/>
        </p:spPr>
        <p:txBody>
          <a:bodyPr wrap="none" rtlCol="0">
            <a:spAutoFit/>
          </a:bodyPr>
          <a:lstStyle/>
          <a:p>
            <a:r>
              <a:rPr lang="en-US" sz="2400" dirty="0"/>
              <a:t>384-723-0936</a:t>
            </a:r>
          </a:p>
        </p:txBody>
      </p:sp>
    </p:spTree>
    <p:extLst>
      <p:ext uri="{BB962C8B-B14F-4D97-AF65-F5344CB8AC3E}">
        <p14:creationId xmlns:p14="http://schemas.microsoft.com/office/powerpoint/2010/main" val="51865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1847850" y="228601"/>
            <a:ext cx="8591550" cy="803275"/>
          </a:xfrm>
        </p:spPr>
        <p:txBody>
          <a:bodyPr/>
          <a:lstStyle/>
          <a:p>
            <a:pPr algn="ctr"/>
            <a:r>
              <a:rPr lang="en-GB" altLang="en-US" b="1"/>
              <a:t>Stress and performance</a:t>
            </a:r>
            <a:endParaRPr lang="en-AU" altLang="en-US" b="1"/>
          </a:p>
        </p:txBody>
      </p:sp>
      <p:sp>
        <p:nvSpPr>
          <p:cNvPr id="998403" name="Rectangle 3"/>
          <p:cNvSpPr>
            <a:spLocks noChangeArrowheads="1"/>
          </p:cNvSpPr>
          <p:nvPr/>
        </p:nvSpPr>
        <p:spPr bwMode="auto">
          <a:xfrm>
            <a:off x="3124200" y="1358780"/>
            <a:ext cx="6503988" cy="44467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04" name="Line 4"/>
          <p:cNvSpPr>
            <a:spLocks noChangeShapeType="1"/>
          </p:cNvSpPr>
          <p:nvPr/>
        </p:nvSpPr>
        <p:spPr bwMode="auto">
          <a:xfrm>
            <a:off x="3935413" y="2039938"/>
            <a:ext cx="0" cy="29527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98405" name="Line 5"/>
          <p:cNvSpPr>
            <a:spLocks noChangeShapeType="1"/>
          </p:cNvSpPr>
          <p:nvPr/>
        </p:nvSpPr>
        <p:spPr bwMode="auto">
          <a:xfrm>
            <a:off x="3935414" y="4992688"/>
            <a:ext cx="48974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98406" name="Text Box 6"/>
          <p:cNvSpPr txBox="1">
            <a:spLocks noChangeArrowheads="1"/>
          </p:cNvSpPr>
          <p:nvPr/>
        </p:nvSpPr>
        <p:spPr bwMode="auto">
          <a:xfrm>
            <a:off x="3216276" y="5495926"/>
            <a:ext cx="6480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AU" altLang="en-US" sz="2000">
                <a:solidFill>
                  <a:schemeClr val="tx2"/>
                </a:solidFill>
              </a:rPr>
              <a:t>The relationship between stress and performance</a:t>
            </a:r>
          </a:p>
        </p:txBody>
      </p:sp>
      <p:sp>
        <p:nvSpPr>
          <p:cNvPr id="998407" name="Text Box 7"/>
          <p:cNvSpPr txBox="1">
            <a:spLocks noChangeArrowheads="1"/>
          </p:cNvSpPr>
          <p:nvPr/>
        </p:nvSpPr>
        <p:spPr bwMode="auto">
          <a:xfrm>
            <a:off x="5375275" y="5064126"/>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AU" altLang="en-US" sz="2000">
                <a:solidFill>
                  <a:schemeClr val="tx2"/>
                </a:solidFill>
              </a:rPr>
              <a:t>Stress level</a:t>
            </a:r>
          </a:p>
        </p:txBody>
      </p:sp>
      <p:sp>
        <p:nvSpPr>
          <p:cNvPr id="998408" name="Rectangle 8"/>
          <p:cNvSpPr>
            <a:spLocks noChangeArrowheads="1"/>
          </p:cNvSpPr>
          <p:nvPr/>
        </p:nvSpPr>
        <p:spPr bwMode="auto">
          <a:xfrm>
            <a:off x="5664200" y="2798764"/>
            <a:ext cx="1079500" cy="22050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09" name="Arc 9"/>
          <p:cNvSpPr>
            <a:spLocks/>
          </p:cNvSpPr>
          <p:nvPr/>
        </p:nvSpPr>
        <p:spPr bwMode="auto">
          <a:xfrm rot="16252214" flipV="1">
            <a:off x="5880894" y="2986882"/>
            <a:ext cx="2171700" cy="1547812"/>
          </a:xfrm>
          <a:custGeom>
            <a:avLst/>
            <a:gdLst>
              <a:gd name="G0" fmla="+- 0 0 0"/>
              <a:gd name="G1" fmla="+- 20774 0 0"/>
              <a:gd name="G2" fmla="+- 21600 0 0"/>
              <a:gd name="T0" fmla="*/ 5916 w 21600"/>
              <a:gd name="T1" fmla="*/ 0 h 20774"/>
              <a:gd name="T2" fmla="*/ 21600 w 21600"/>
              <a:gd name="T3" fmla="*/ 20774 h 20774"/>
              <a:gd name="T4" fmla="*/ 0 w 21600"/>
              <a:gd name="T5" fmla="*/ 20774 h 20774"/>
            </a:gdLst>
            <a:ahLst/>
            <a:cxnLst>
              <a:cxn ang="0">
                <a:pos x="T0" y="T1"/>
              </a:cxn>
              <a:cxn ang="0">
                <a:pos x="T2" y="T3"/>
              </a:cxn>
              <a:cxn ang="0">
                <a:pos x="T4" y="T5"/>
              </a:cxn>
            </a:cxnLst>
            <a:rect l="0" t="0" r="r" b="b"/>
            <a:pathLst>
              <a:path w="21600" h="20774" fill="none" extrusionOk="0">
                <a:moveTo>
                  <a:pt x="5916" y="-1"/>
                </a:moveTo>
                <a:cubicBezTo>
                  <a:pt x="15197" y="2643"/>
                  <a:pt x="21600" y="11123"/>
                  <a:pt x="21600" y="20774"/>
                </a:cubicBezTo>
              </a:path>
              <a:path w="21600" h="20774" stroke="0" extrusionOk="0">
                <a:moveTo>
                  <a:pt x="5916" y="-1"/>
                </a:moveTo>
                <a:cubicBezTo>
                  <a:pt x="15197" y="2643"/>
                  <a:pt x="21600" y="11123"/>
                  <a:pt x="21600" y="20774"/>
                </a:cubicBezTo>
                <a:lnTo>
                  <a:pt x="0" y="20774"/>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10" name="Text Box 10"/>
          <p:cNvSpPr txBox="1">
            <a:spLocks noChangeArrowheads="1"/>
          </p:cNvSpPr>
          <p:nvPr/>
        </p:nvSpPr>
        <p:spPr bwMode="auto">
          <a:xfrm>
            <a:off x="5375276" y="3262314"/>
            <a:ext cx="16557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AU" altLang="en-US" sz="2000">
                <a:solidFill>
                  <a:schemeClr val="tx2"/>
                </a:solidFill>
              </a:rPr>
              <a:t>Area of “optimum” stress</a:t>
            </a:r>
          </a:p>
        </p:txBody>
      </p:sp>
      <p:sp>
        <p:nvSpPr>
          <p:cNvPr id="998411" name="Text Box 11"/>
          <p:cNvSpPr txBox="1">
            <a:spLocks noChangeArrowheads="1"/>
          </p:cNvSpPr>
          <p:nvPr/>
        </p:nvSpPr>
        <p:spPr bwMode="auto">
          <a:xfrm>
            <a:off x="4008438" y="4271964"/>
            <a:ext cx="151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AU" altLang="en-US" sz="2000">
                <a:solidFill>
                  <a:schemeClr val="tx2"/>
                </a:solidFill>
              </a:rPr>
              <a:t>Low stress Boredom</a:t>
            </a:r>
          </a:p>
        </p:txBody>
      </p:sp>
      <p:sp>
        <p:nvSpPr>
          <p:cNvPr id="998412" name="Text Box 12"/>
          <p:cNvSpPr txBox="1">
            <a:spLocks noChangeArrowheads="1"/>
          </p:cNvSpPr>
          <p:nvPr/>
        </p:nvSpPr>
        <p:spPr bwMode="auto">
          <a:xfrm>
            <a:off x="7248525" y="4268789"/>
            <a:ext cx="1943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AU" altLang="en-US" sz="2000">
                <a:solidFill>
                  <a:schemeClr val="tx2"/>
                </a:solidFill>
              </a:rPr>
              <a:t>High stress Anxiety, panic</a:t>
            </a:r>
          </a:p>
        </p:txBody>
      </p:sp>
      <p:sp>
        <p:nvSpPr>
          <p:cNvPr id="998413" name="Text Box 13"/>
          <p:cNvSpPr txBox="1">
            <a:spLocks noChangeArrowheads="1"/>
          </p:cNvSpPr>
          <p:nvPr/>
        </p:nvSpPr>
        <p:spPr bwMode="auto">
          <a:xfrm rot="16200000">
            <a:off x="2080419" y="3390107"/>
            <a:ext cx="280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AU" altLang="en-US" sz="2000">
                <a:solidFill>
                  <a:schemeClr val="tx2"/>
                </a:solidFill>
              </a:rPr>
              <a:t>Performance level</a:t>
            </a:r>
          </a:p>
        </p:txBody>
      </p:sp>
      <p:sp>
        <p:nvSpPr>
          <p:cNvPr id="998414" name="Arc 14"/>
          <p:cNvSpPr>
            <a:spLocks/>
          </p:cNvSpPr>
          <p:nvPr/>
        </p:nvSpPr>
        <p:spPr bwMode="auto">
          <a:xfrm rot="5347786" flipH="1" flipV="1">
            <a:off x="4365625" y="2982913"/>
            <a:ext cx="2171700" cy="1555750"/>
          </a:xfrm>
          <a:custGeom>
            <a:avLst/>
            <a:gdLst>
              <a:gd name="G0" fmla="+- 0 0 0"/>
              <a:gd name="G1" fmla="+- 20882 0 0"/>
              <a:gd name="G2" fmla="+- 21600 0 0"/>
              <a:gd name="T0" fmla="*/ 5523 w 21600"/>
              <a:gd name="T1" fmla="*/ 0 h 20882"/>
              <a:gd name="T2" fmla="*/ 21600 w 21600"/>
              <a:gd name="T3" fmla="*/ 20882 h 20882"/>
              <a:gd name="T4" fmla="*/ 0 w 21600"/>
              <a:gd name="T5" fmla="*/ 20882 h 20882"/>
            </a:gdLst>
            <a:ahLst/>
            <a:cxnLst>
              <a:cxn ang="0">
                <a:pos x="T0" y="T1"/>
              </a:cxn>
              <a:cxn ang="0">
                <a:pos x="T2" y="T3"/>
              </a:cxn>
              <a:cxn ang="0">
                <a:pos x="T4" y="T5"/>
              </a:cxn>
            </a:cxnLst>
            <a:rect l="0" t="0" r="r" b="b"/>
            <a:pathLst>
              <a:path w="21600" h="20882" fill="none" extrusionOk="0">
                <a:moveTo>
                  <a:pt x="5522" y="0"/>
                </a:moveTo>
                <a:cubicBezTo>
                  <a:pt x="14999" y="2506"/>
                  <a:pt x="21600" y="11079"/>
                  <a:pt x="21600" y="20882"/>
                </a:cubicBezTo>
              </a:path>
              <a:path w="21600" h="20882" stroke="0" extrusionOk="0">
                <a:moveTo>
                  <a:pt x="5522" y="0"/>
                </a:moveTo>
                <a:cubicBezTo>
                  <a:pt x="14999" y="2506"/>
                  <a:pt x="21600" y="11079"/>
                  <a:pt x="21600" y="20882"/>
                </a:cubicBezTo>
                <a:lnTo>
                  <a:pt x="0" y="20882"/>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15" name="Text Box 15"/>
          <p:cNvSpPr txBox="1">
            <a:spLocks noChangeArrowheads="1"/>
          </p:cNvSpPr>
          <p:nvPr/>
        </p:nvSpPr>
        <p:spPr bwMode="auto">
          <a:xfrm>
            <a:off x="1992314" y="5927726"/>
            <a:ext cx="83708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1200" dirty="0">
                <a:solidFill>
                  <a:schemeClr val="tx2"/>
                </a:solidFill>
              </a:rPr>
              <a:t>Yerkes, R. M., &amp; Dodson, J. D. (1908) The relation of strength of stimulus to rapidity of habit-formation. </a:t>
            </a:r>
          </a:p>
          <a:p>
            <a:pPr algn="r">
              <a:spcBef>
                <a:spcPct val="50000"/>
              </a:spcBef>
            </a:pPr>
            <a:r>
              <a:rPr lang="en-US" altLang="en-US" sz="1200" i="1" dirty="0">
                <a:solidFill>
                  <a:schemeClr val="tx2"/>
                </a:solidFill>
              </a:rPr>
              <a:t>Journal of Comparative Neurology and Psychology, 18</a:t>
            </a:r>
            <a:r>
              <a:rPr lang="en-US" altLang="en-US" sz="1200" dirty="0">
                <a:solidFill>
                  <a:schemeClr val="tx2"/>
                </a:solidFill>
              </a:rPr>
              <a:t>, 459-482</a:t>
            </a:r>
          </a:p>
        </p:txBody>
      </p:sp>
      <p:sp>
        <p:nvSpPr>
          <p:cNvPr id="2" name="Slide Number Placeholder 1"/>
          <p:cNvSpPr>
            <a:spLocks noGrp="1"/>
          </p:cNvSpPr>
          <p:nvPr>
            <p:ph type="sldNum" sz="quarter" idx="12"/>
          </p:nvPr>
        </p:nvSpPr>
        <p:spPr>
          <a:xfrm>
            <a:off x="8077200" y="5975351"/>
            <a:ext cx="2133600" cy="365125"/>
          </a:xfrm>
        </p:spPr>
        <p:txBody>
          <a:bodyPr/>
          <a:lstStyle/>
          <a:p>
            <a:fld id="{158853FB-C04E-4509-8966-74CC0ABE2E33}" type="slidenum">
              <a:rPr lang="en-US" smtClean="0"/>
              <a:t>22</a:t>
            </a:fld>
            <a:endParaRPr lang="en-US"/>
          </a:p>
        </p:txBody>
      </p:sp>
    </p:spTree>
    <p:extLst>
      <p:ext uri="{BB962C8B-B14F-4D97-AF65-F5344CB8AC3E}">
        <p14:creationId xmlns:p14="http://schemas.microsoft.com/office/powerpoint/2010/main" val="515751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7C3F-CB8B-4B67-B91C-5E56EBCB3DCA}"/>
              </a:ext>
            </a:extLst>
          </p:cNvPr>
          <p:cNvSpPr>
            <a:spLocks noGrp="1"/>
          </p:cNvSpPr>
          <p:nvPr>
            <p:ph type="title"/>
          </p:nvPr>
        </p:nvSpPr>
        <p:spPr/>
        <p:txBody>
          <a:bodyPr>
            <a:normAutofit/>
          </a:bodyPr>
          <a:lstStyle/>
          <a:p>
            <a:r>
              <a:rPr lang="en-US" b="1" dirty="0"/>
              <a:t>Drowsiness detection with OpenCV</a:t>
            </a:r>
            <a:endParaRPr lang="en-US" dirty="0"/>
          </a:p>
        </p:txBody>
      </p:sp>
      <p:sp>
        <p:nvSpPr>
          <p:cNvPr id="3" name="Content Placeholder 2">
            <a:extLst>
              <a:ext uri="{FF2B5EF4-FFF2-40B4-BE49-F238E27FC236}">
                <a16:creationId xmlns:a16="http://schemas.microsoft.com/office/drawing/2014/main" id="{5477AF28-E133-422A-AADB-2E9955C924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1646319-7793-44DC-9F4F-D1016334DEAD}"/>
              </a:ext>
            </a:extLst>
          </p:cNvPr>
          <p:cNvSpPr>
            <a:spLocks noGrp="1"/>
          </p:cNvSpPr>
          <p:nvPr>
            <p:ph type="sldNum" sz="quarter" idx="12"/>
          </p:nvPr>
        </p:nvSpPr>
        <p:spPr/>
        <p:txBody>
          <a:bodyPr/>
          <a:lstStyle/>
          <a:p>
            <a:fld id="{158853FB-C04E-4509-8966-74CC0ABE2E33}" type="slidenum">
              <a:rPr lang="en-US" smtClean="0"/>
              <a:t>23</a:t>
            </a:fld>
            <a:endParaRPr lang="en-US"/>
          </a:p>
        </p:txBody>
      </p:sp>
      <p:sp>
        <p:nvSpPr>
          <p:cNvPr id="5" name="Rectangle 4">
            <a:extLst>
              <a:ext uri="{FF2B5EF4-FFF2-40B4-BE49-F238E27FC236}">
                <a16:creationId xmlns:a16="http://schemas.microsoft.com/office/drawing/2014/main" id="{8B8BFEE6-00AF-4AC6-AA85-86BE3E01E445}"/>
              </a:ext>
            </a:extLst>
          </p:cNvPr>
          <p:cNvSpPr/>
          <p:nvPr/>
        </p:nvSpPr>
        <p:spPr>
          <a:xfrm>
            <a:off x="685800" y="5758148"/>
            <a:ext cx="10820400" cy="369332"/>
          </a:xfrm>
          <a:prstGeom prst="rect">
            <a:avLst/>
          </a:prstGeom>
        </p:spPr>
        <p:txBody>
          <a:bodyPr wrap="square">
            <a:spAutoFit/>
          </a:bodyPr>
          <a:lstStyle/>
          <a:p>
            <a:r>
              <a:rPr lang="en-US" dirty="0">
                <a:hlinkClick r:id="rId2"/>
              </a:rPr>
              <a:t>https://www.pyimagesearch.com/2017/05/08/drowsiness-detection-opencv/</a:t>
            </a:r>
            <a:endParaRPr lang="en-US" dirty="0"/>
          </a:p>
        </p:txBody>
      </p:sp>
      <p:pic>
        <p:nvPicPr>
          <p:cNvPr id="6" name="Picture 5">
            <a:extLst>
              <a:ext uri="{FF2B5EF4-FFF2-40B4-BE49-F238E27FC236}">
                <a16:creationId xmlns:a16="http://schemas.microsoft.com/office/drawing/2014/main" id="{4BA61FFA-ED9D-4F24-B05D-1A503998EE34}"/>
              </a:ext>
            </a:extLst>
          </p:cNvPr>
          <p:cNvPicPr>
            <a:picLocks noChangeAspect="1"/>
          </p:cNvPicPr>
          <p:nvPr/>
        </p:nvPicPr>
        <p:blipFill>
          <a:blip r:embed="rId3"/>
          <a:stretch>
            <a:fillRect/>
          </a:stretch>
        </p:blipFill>
        <p:spPr>
          <a:xfrm>
            <a:off x="3638857" y="1598885"/>
            <a:ext cx="4914286" cy="3590476"/>
          </a:xfrm>
          <a:prstGeom prst="rect">
            <a:avLst/>
          </a:prstGeom>
        </p:spPr>
      </p:pic>
    </p:spTree>
    <p:extLst>
      <p:ext uri="{BB962C8B-B14F-4D97-AF65-F5344CB8AC3E}">
        <p14:creationId xmlns:p14="http://schemas.microsoft.com/office/powerpoint/2010/main" val="161425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631905-4949-45F7-B9A1-DFCB85DD2BB4}"/>
              </a:ext>
            </a:extLst>
          </p:cNvPr>
          <p:cNvSpPr>
            <a:spLocks noGrp="1"/>
          </p:cNvSpPr>
          <p:nvPr>
            <p:ph type="sldNum" sz="quarter" idx="12"/>
          </p:nvPr>
        </p:nvSpPr>
        <p:spPr/>
        <p:txBody>
          <a:bodyPr/>
          <a:lstStyle/>
          <a:p>
            <a:fld id="{158853FB-C04E-4509-8966-74CC0ABE2E33}" type="slidenum">
              <a:rPr lang="en-US" smtClean="0"/>
              <a:t>24</a:t>
            </a:fld>
            <a:endParaRPr lang="en-US"/>
          </a:p>
        </p:txBody>
      </p:sp>
      <p:pic>
        <p:nvPicPr>
          <p:cNvPr id="5" name="Content Placeholder 4">
            <a:extLst>
              <a:ext uri="{FF2B5EF4-FFF2-40B4-BE49-F238E27FC236}">
                <a16:creationId xmlns:a16="http://schemas.microsoft.com/office/drawing/2014/main" id="{177A9AEB-4754-42B0-AABA-BD0CEF901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74" y="1911961"/>
            <a:ext cx="5115479" cy="3879238"/>
          </a:xfrm>
          <a:prstGeom prst="rect">
            <a:avLst/>
          </a:prstGeom>
        </p:spPr>
      </p:pic>
      <p:pic>
        <p:nvPicPr>
          <p:cNvPr id="6" name="Picture 5">
            <a:extLst>
              <a:ext uri="{FF2B5EF4-FFF2-40B4-BE49-F238E27FC236}">
                <a16:creationId xmlns:a16="http://schemas.microsoft.com/office/drawing/2014/main" id="{5447AEAF-273F-4963-A6D8-FA80C53DA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453" y="1906001"/>
            <a:ext cx="5151643" cy="3885198"/>
          </a:xfrm>
          <a:prstGeom prst="rect">
            <a:avLst/>
          </a:prstGeom>
        </p:spPr>
      </p:pic>
    </p:spTree>
    <p:extLst>
      <p:ext uri="{BB962C8B-B14F-4D97-AF65-F5344CB8AC3E}">
        <p14:creationId xmlns:p14="http://schemas.microsoft.com/office/powerpoint/2010/main" val="29843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994276"/>
            <a:ext cx="10363200" cy="1362075"/>
          </a:xfrm>
        </p:spPr>
        <p:txBody>
          <a:bodyPr/>
          <a:lstStyle/>
          <a:p>
            <a:r>
              <a:rPr lang="en-US" dirty="0"/>
              <a:t>User Experience</a:t>
            </a:r>
          </a:p>
        </p:txBody>
      </p:sp>
      <p:sp>
        <p:nvSpPr>
          <p:cNvPr id="3" name="Text Placeholder 2"/>
          <p:cNvSpPr>
            <a:spLocks noGrp="1"/>
          </p:cNvSpPr>
          <p:nvPr>
            <p:ph type="body" idx="1"/>
          </p:nvPr>
        </p:nvSpPr>
        <p:spPr/>
        <p:txBody>
          <a:bodyPr>
            <a:normAutofit fontScale="92500" lnSpcReduction="20000"/>
          </a:bodyPr>
          <a:lstStyle/>
          <a:p>
            <a:r>
              <a:rPr lang="en-US" sz="11500" b="1" dirty="0" err="1">
                <a:solidFill>
                  <a:schemeClr val="tx1"/>
                </a:solidFill>
              </a:rPr>
              <a:t>ux</a:t>
            </a:r>
            <a:endParaRPr lang="en-US" sz="11500" b="1" dirty="0">
              <a:solidFill>
                <a:schemeClr val="tx1"/>
              </a:solidFill>
            </a:endParaRPr>
          </a:p>
        </p:txBody>
      </p:sp>
      <p:sp>
        <p:nvSpPr>
          <p:cNvPr id="4" name="Slide Number Placeholder 3"/>
          <p:cNvSpPr>
            <a:spLocks noGrp="1"/>
          </p:cNvSpPr>
          <p:nvPr>
            <p:ph type="sldNum" sz="quarter" idx="12"/>
          </p:nvPr>
        </p:nvSpPr>
        <p:spPr/>
        <p:txBody>
          <a:bodyPr/>
          <a:lstStyle/>
          <a:p>
            <a:fld id="{81F99B5E-8DA3-4123-BC34-DCAC8D71909B}" type="slidenum">
              <a:rPr lang="en-US" smtClean="0"/>
              <a:pPr/>
              <a:t>25</a:t>
            </a:fld>
            <a:endParaRPr lang="en-US" dirty="0"/>
          </a:p>
        </p:txBody>
      </p:sp>
    </p:spTree>
    <p:extLst>
      <p:ext uri="{BB962C8B-B14F-4D97-AF65-F5344CB8AC3E}">
        <p14:creationId xmlns:p14="http://schemas.microsoft.com/office/powerpoint/2010/main" val="268496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solidFill>
                  <a:srgbClr val="222222"/>
                </a:solidFill>
              </a:rPr>
              <a:t>Definition of User Experience</a:t>
            </a:r>
            <a:endParaRPr lang="en-US" dirty="0"/>
          </a:p>
        </p:txBody>
      </p:sp>
      <p:sp>
        <p:nvSpPr>
          <p:cNvPr id="5" name="Content Placeholder 4"/>
          <p:cNvSpPr>
            <a:spLocks noGrp="1"/>
          </p:cNvSpPr>
          <p:nvPr>
            <p:ph idx="1"/>
          </p:nvPr>
        </p:nvSpPr>
        <p:spPr>
          <a:xfrm>
            <a:off x="1981200" y="2209801"/>
            <a:ext cx="8229600" cy="3916363"/>
          </a:xfrm>
        </p:spPr>
        <p:txBody>
          <a:bodyPr/>
          <a:lstStyle/>
          <a:p>
            <a:pPr marL="0" indent="0">
              <a:buNone/>
            </a:pPr>
            <a:r>
              <a:rPr lang="en-US" dirty="0"/>
              <a:t>“User experience” encompasses all aspects of the end-user’s interaction with the company, its services, and its products.”</a:t>
            </a:r>
          </a:p>
        </p:txBody>
      </p:sp>
      <p:sp>
        <p:nvSpPr>
          <p:cNvPr id="7" name="Rectangle 6"/>
          <p:cNvSpPr/>
          <p:nvPr/>
        </p:nvSpPr>
        <p:spPr>
          <a:xfrm>
            <a:off x="5562600" y="4648200"/>
            <a:ext cx="4493538" cy="369332"/>
          </a:xfrm>
          <a:prstGeom prst="rect">
            <a:avLst/>
          </a:prstGeom>
        </p:spPr>
        <p:txBody>
          <a:bodyPr wrap="none">
            <a:spAutoFit/>
          </a:bodyPr>
          <a:lstStyle/>
          <a:p>
            <a:r>
              <a:rPr lang="en-US" dirty="0">
                <a:solidFill>
                  <a:srgbClr val="222222"/>
                </a:solidFill>
                <a:latin typeface="Helvetica" panose="020B0604020202020204" pitchFamily="34" charset="0"/>
              </a:rPr>
              <a:t>by </a:t>
            </a:r>
            <a:r>
              <a:rPr lang="en-US" b="1" cap="all" dirty="0">
                <a:solidFill>
                  <a:srgbClr val="663399"/>
                </a:solidFill>
                <a:latin typeface="Helvetica Neue Condensed"/>
                <a:hlinkClick r:id="rId2"/>
              </a:rPr>
              <a:t>DON NORMAN</a:t>
            </a:r>
            <a:r>
              <a:rPr lang="en-US" dirty="0">
                <a:solidFill>
                  <a:srgbClr val="222222"/>
                </a:solidFill>
                <a:latin typeface="Helvetica" panose="020B0604020202020204" pitchFamily="34" charset="0"/>
              </a:rPr>
              <a:t> and </a:t>
            </a:r>
            <a:r>
              <a:rPr lang="en-US" b="1" u="sng" cap="all" dirty="0">
                <a:solidFill>
                  <a:srgbClr val="663399"/>
                </a:solidFill>
                <a:latin typeface="Helvetica Neue Condensed"/>
                <a:hlinkClick r:id="rId3"/>
              </a:rPr>
              <a:t>JAKOB NIELSEN</a:t>
            </a:r>
            <a:endParaRPr lang="en-US" dirty="0"/>
          </a:p>
        </p:txBody>
      </p:sp>
      <p:sp>
        <p:nvSpPr>
          <p:cNvPr id="8" name="Rectangle 7"/>
          <p:cNvSpPr/>
          <p:nvPr/>
        </p:nvSpPr>
        <p:spPr>
          <a:xfrm>
            <a:off x="2286000" y="5941497"/>
            <a:ext cx="7620000" cy="369332"/>
          </a:xfrm>
          <a:prstGeom prst="rect">
            <a:avLst/>
          </a:prstGeom>
        </p:spPr>
        <p:txBody>
          <a:bodyPr wrap="square">
            <a:spAutoFit/>
          </a:bodyPr>
          <a:lstStyle/>
          <a:p>
            <a:r>
              <a:rPr lang="en-US" dirty="0"/>
              <a:t>https://www.nngroup.com/articles/definition-user-experience/</a:t>
            </a:r>
          </a:p>
        </p:txBody>
      </p:sp>
      <p:sp>
        <p:nvSpPr>
          <p:cNvPr id="9" name="Slide Number Placeholder 8"/>
          <p:cNvSpPr>
            <a:spLocks noGrp="1"/>
          </p:cNvSpPr>
          <p:nvPr>
            <p:ph type="sldNum" sz="quarter" idx="12"/>
          </p:nvPr>
        </p:nvSpPr>
        <p:spPr/>
        <p:txBody>
          <a:bodyPr/>
          <a:lstStyle/>
          <a:p>
            <a:fld id="{158853FB-C04E-4509-8966-74CC0ABE2E33}" type="slidenum">
              <a:rPr lang="en-US" smtClean="0"/>
              <a:t>26</a:t>
            </a:fld>
            <a:endParaRPr lang="en-US"/>
          </a:p>
        </p:txBody>
      </p:sp>
    </p:spTree>
    <p:extLst>
      <p:ext uri="{BB962C8B-B14F-4D97-AF65-F5344CB8AC3E}">
        <p14:creationId xmlns:p14="http://schemas.microsoft.com/office/powerpoint/2010/main" val="385094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idx="4294967295"/>
          </p:nvPr>
        </p:nvSpPr>
        <p:spPr/>
        <p:txBody>
          <a:bodyPr/>
          <a:lstStyle/>
          <a:p>
            <a:pPr eaLnBrk="1" hangingPunct="1"/>
            <a:r>
              <a:rPr lang="en-GB" dirty="0"/>
              <a:t>User experience aspects</a:t>
            </a:r>
          </a:p>
        </p:txBody>
      </p:sp>
      <p:sp>
        <p:nvSpPr>
          <p:cNvPr id="38917" name="Rectangle 3"/>
          <p:cNvSpPr>
            <a:spLocks noGrp="1" noChangeArrowheads="1"/>
          </p:cNvSpPr>
          <p:nvPr>
            <p:ph type="body" idx="4294967295"/>
          </p:nvPr>
        </p:nvSpPr>
        <p:spPr/>
        <p:txBody>
          <a:bodyPr/>
          <a:lstStyle/>
          <a:p>
            <a:pPr eaLnBrk="1" hangingPunct="1">
              <a:lnSpc>
                <a:spcPct val="90000"/>
              </a:lnSpc>
              <a:buFontTx/>
              <a:buNone/>
            </a:pPr>
            <a:r>
              <a:rPr lang="en-GB" sz="1600" b="1" dirty="0">
                <a:solidFill>
                  <a:schemeClr val="tx1">
                    <a:lumMod val="50000"/>
                    <a:lumOff val="50000"/>
                  </a:schemeClr>
                </a:solidFill>
              </a:rPr>
              <a:t>Desirable aspects</a:t>
            </a:r>
          </a:p>
          <a:p>
            <a:pPr eaLnBrk="1" hangingPunct="1">
              <a:lnSpc>
                <a:spcPct val="90000"/>
              </a:lnSpc>
              <a:buFontTx/>
              <a:buNone/>
            </a:pPr>
            <a:r>
              <a:rPr lang="en-GB" sz="1600" dirty="0">
                <a:solidFill>
                  <a:schemeClr val="tx2">
                    <a:lumMod val="60000"/>
                    <a:lumOff val="40000"/>
                  </a:schemeClr>
                </a:solidFill>
              </a:rPr>
              <a:t>satisfying		helpful			fun</a:t>
            </a:r>
          </a:p>
          <a:p>
            <a:pPr eaLnBrk="1" hangingPunct="1">
              <a:lnSpc>
                <a:spcPct val="90000"/>
              </a:lnSpc>
              <a:buFontTx/>
              <a:buNone/>
            </a:pPr>
            <a:r>
              <a:rPr lang="en-GB" sz="1600" dirty="0">
                <a:solidFill>
                  <a:schemeClr val="tx2">
                    <a:lumMod val="60000"/>
                    <a:lumOff val="40000"/>
                  </a:schemeClr>
                </a:solidFill>
              </a:rPr>
              <a:t>enjoyable	 	motivating			provocative</a:t>
            </a:r>
          </a:p>
          <a:p>
            <a:pPr eaLnBrk="1" hangingPunct="1">
              <a:lnSpc>
                <a:spcPct val="90000"/>
              </a:lnSpc>
              <a:buFontTx/>
              <a:buNone/>
            </a:pPr>
            <a:r>
              <a:rPr lang="en-GB" sz="1600" dirty="0">
                <a:solidFill>
                  <a:schemeClr val="tx2">
                    <a:lumMod val="60000"/>
                    <a:lumOff val="40000"/>
                  </a:schemeClr>
                </a:solidFill>
              </a:rPr>
              <a:t>engaging		challenging		surprising	</a:t>
            </a:r>
          </a:p>
          <a:p>
            <a:pPr eaLnBrk="1" hangingPunct="1">
              <a:lnSpc>
                <a:spcPct val="90000"/>
              </a:lnSpc>
              <a:buFontTx/>
              <a:buNone/>
            </a:pPr>
            <a:r>
              <a:rPr lang="en-GB" sz="1600" dirty="0">
                <a:solidFill>
                  <a:schemeClr val="tx2">
                    <a:lumMod val="60000"/>
                    <a:lumOff val="40000"/>
                  </a:schemeClr>
                </a:solidFill>
              </a:rPr>
              <a:t>pleasurable	enhancing sociability		rewarding</a:t>
            </a:r>
          </a:p>
          <a:p>
            <a:pPr eaLnBrk="1" hangingPunct="1">
              <a:lnSpc>
                <a:spcPct val="90000"/>
              </a:lnSpc>
              <a:buFontTx/>
              <a:buNone/>
            </a:pPr>
            <a:r>
              <a:rPr lang="en-GB" sz="1600" dirty="0">
                <a:solidFill>
                  <a:schemeClr val="tx2">
                    <a:lumMod val="60000"/>
                    <a:lumOff val="40000"/>
                  </a:schemeClr>
                </a:solidFill>
              </a:rPr>
              <a:t>exciting		supporting creativity		emotionally fulfilling</a:t>
            </a:r>
          </a:p>
          <a:p>
            <a:pPr eaLnBrk="1" hangingPunct="1">
              <a:lnSpc>
                <a:spcPct val="90000"/>
              </a:lnSpc>
              <a:buFontTx/>
              <a:buNone/>
            </a:pPr>
            <a:r>
              <a:rPr lang="en-GB" sz="1600" dirty="0">
                <a:solidFill>
                  <a:schemeClr val="tx2">
                    <a:lumMod val="60000"/>
                    <a:lumOff val="40000"/>
                  </a:schemeClr>
                </a:solidFill>
              </a:rPr>
              <a:t>entertaining	cognitively stimulating</a:t>
            </a:r>
          </a:p>
          <a:p>
            <a:pPr eaLnBrk="1" hangingPunct="1">
              <a:lnSpc>
                <a:spcPct val="90000"/>
              </a:lnSpc>
              <a:buFontTx/>
              <a:buNone/>
            </a:pPr>
            <a:r>
              <a:rPr lang="en-GB" sz="1600" dirty="0"/>
              <a:t>	</a:t>
            </a:r>
          </a:p>
          <a:p>
            <a:pPr eaLnBrk="1" hangingPunct="1">
              <a:lnSpc>
                <a:spcPct val="90000"/>
              </a:lnSpc>
              <a:buFontTx/>
              <a:buNone/>
            </a:pPr>
            <a:r>
              <a:rPr lang="en-GB" sz="1600" b="1" dirty="0">
                <a:solidFill>
                  <a:schemeClr val="tx1">
                    <a:lumMod val="50000"/>
                    <a:lumOff val="50000"/>
                  </a:schemeClr>
                </a:solidFill>
              </a:rPr>
              <a:t>Undesirable aspects</a:t>
            </a:r>
          </a:p>
          <a:p>
            <a:pPr eaLnBrk="1" hangingPunct="1">
              <a:lnSpc>
                <a:spcPct val="90000"/>
              </a:lnSpc>
              <a:buFontTx/>
              <a:buNone/>
            </a:pPr>
            <a:r>
              <a:rPr lang="en-GB" sz="1600" dirty="0">
                <a:solidFill>
                  <a:srgbClr val="F73330"/>
                </a:solidFill>
              </a:rPr>
              <a:t>boring			unpleasant</a:t>
            </a:r>
          </a:p>
          <a:p>
            <a:pPr eaLnBrk="1" hangingPunct="1">
              <a:lnSpc>
                <a:spcPct val="90000"/>
              </a:lnSpc>
              <a:buFontTx/>
              <a:buNone/>
            </a:pPr>
            <a:r>
              <a:rPr lang="en-GB" sz="1600" dirty="0">
                <a:solidFill>
                  <a:srgbClr val="F73330"/>
                </a:solidFill>
              </a:rPr>
              <a:t>frustrating			patronizing</a:t>
            </a:r>
          </a:p>
          <a:p>
            <a:pPr eaLnBrk="1" hangingPunct="1">
              <a:lnSpc>
                <a:spcPct val="90000"/>
              </a:lnSpc>
              <a:buFontTx/>
              <a:buNone/>
            </a:pPr>
            <a:r>
              <a:rPr lang="en-GB" sz="1600" dirty="0">
                <a:solidFill>
                  <a:srgbClr val="F73330"/>
                </a:solidFill>
              </a:rPr>
              <a:t>making one feel guilty		making one feel stupid</a:t>
            </a:r>
          </a:p>
          <a:p>
            <a:pPr eaLnBrk="1" hangingPunct="1">
              <a:lnSpc>
                <a:spcPct val="90000"/>
              </a:lnSpc>
              <a:buFontTx/>
              <a:buNone/>
            </a:pPr>
            <a:r>
              <a:rPr lang="en-GB" sz="1600" dirty="0">
                <a:solidFill>
                  <a:srgbClr val="F73330"/>
                </a:solidFill>
              </a:rPr>
              <a:t>annoying			cutesy</a:t>
            </a:r>
          </a:p>
          <a:p>
            <a:pPr eaLnBrk="1" hangingPunct="1">
              <a:lnSpc>
                <a:spcPct val="90000"/>
              </a:lnSpc>
              <a:buFontTx/>
              <a:buNone/>
            </a:pPr>
            <a:r>
              <a:rPr lang="en-GB" sz="1600" dirty="0">
                <a:solidFill>
                  <a:srgbClr val="F73330"/>
                </a:solidFill>
              </a:rPr>
              <a:t>childish			gimmicky</a:t>
            </a:r>
          </a:p>
          <a:p>
            <a:pPr eaLnBrk="1" hangingPunct="1">
              <a:lnSpc>
                <a:spcPct val="90000"/>
              </a:lnSpc>
              <a:buFontTx/>
              <a:buNone/>
            </a:pPr>
            <a:endParaRPr lang="en-GB" sz="1600" dirty="0">
              <a:solidFill>
                <a:srgbClr val="F73330"/>
              </a:solidFill>
            </a:endParaRPr>
          </a:p>
          <a:p>
            <a:pPr eaLnBrk="1" hangingPunct="1">
              <a:lnSpc>
                <a:spcPct val="90000"/>
              </a:lnSpc>
              <a:buFontTx/>
              <a:buNone/>
            </a:pPr>
            <a:endParaRPr lang="en-GB" sz="1800" dirty="0">
              <a:solidFill>
                <a:srgbClr val="F73330"/>
              </a:solidFill>
            </a:endParaRPr>
          </a:p>
          <a:p>
            <a:pPr eaLnBrk="1" hangingPunct="1">
              <a:lnSpc>
                <a:spcPct val="90000"/>
              </a:lnSpc>
              <a:buFontTx/>
              <a:buNone/>
            </a:pPr>
            <a:endParaRPr lang="en-GB" sz="1600" dirty="0"/>
          </a:p>
        </p:txBody>
      </p:sp>
      <p:sp>
        <p:nvSpPr>
          <p:cNvPr id="2" name="Slide Number Placeholder 1"/>
          <p:cNvSpPr>
            <a:spLocks noGrp="1"/>
          </p:cNvSpPr>
          <p:nvPr>
            <p:ph type="sldNum" sz="quarter" idx="12"/>
          </p:nvPr>
        </p:nvSpPr>
        <p:spPr/>
        <p:txBody>
          <a:bodyPr/>
          <a:lstStyle/>
          <a:p>
            <a:fld id="{158853FB-C04E-4509-8966-74CC0ABE2E33}" type="slidenum">
              <a:rPr lang="en-US" smtClean="0"/>
              <a:t>27</a:t>
            </a:fld>
            <a:endParaRPr lang="en-US"/>
          </a:p>
        </p:txBody>
      </p:sp>
    </p:spTree>
    <p:extLst>
      <p:ext uri="{BB962C8B-B14F-4D97-AF65-F5344CB8AC3E}">
        <p14:creationId xmlns:p14="http://schemas.microsoft.com/office/powerpoint/2010/main" val="4223808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 r="12348"/>
          <a:stretch/>
        </p:blipFill>
        <p:spPr>
          <a:xfrm>
            <a:off x="8570215" y="3778076"/>
            <a:ext cx="1828800" cy="2578274"/>
          </a:xfrm>
          <a:prstGeom prst="rect">
            <a:avLst/>
          </a:prstGeom>
        </p:spPr>
      </p:pic>
      <p:sp>
        <p:nvSpPr>
          <p:cNvPr id="28676" name="Rectangle 2"/>
          <p:cNvSpPr>
            <a:spLocks noGrp="1" noChangeArrowheads="1"/>
          </p:cNvSpPr>
          <p:nvPr>
            <p:ph type="title" idx="4294967295"/>
          </p:nvPr>
        </p:nvSpPr>
        <p:spPr>
          <a:xfrm>
            <a:off x="609600" y="155313"/>
            <a:ext cx="10972800" cy="1143000"/>
          </a:xfrm>
        </p:spPr>
        <p:txBody>
          <a:bodyPr/>
          <a:lstStyle/>
          <a:p>
            <a:pPr eaLnBrk="1" hangingPunct="1"/>
            <a:r>
              <a:rPr lang="en-GB" dirty="0"/>
              <a:t>User Experience (UX)</a:t>
            </a:r>
          </a:p>
        </p:txBody>
      </p:sp>
      <p:sp>
        <p:nvSpPr>
          <p:cNvPr id="3" name="Slide Number Placeholder 2"/>
          <p:cNvSpPr>
            <a:spLocks noGrp="1"/>
          </p:cNvSpPr>
          <p:nvPr>
            <p:ph type="sldNum" sz="quarter" idx="12"/>
          </p:nvPr>
        </p:nvSpPr>
        <p:spPr/>
        <p:txBody>
          <a:bodyPr/>
          <a:lstStyle/>
          <a:p>
            <a:fld id="{158853FB-C04E-4509-8966-74CC0ABE2E33}" type="slidenum">
              <a:rPr lang="en-US" smtClean="0"/>
              <a:t>28</a:t>
            </a:fld>
            <a:endParaRPr lang="en-US"/>
          </a:p>
        </p:txBody>
      </p:sp>
      <p:sp>
        <p:nvSpPr>
          <p:cNvPr id="4" name="Rectangle 3"/>
          <p:cNvSpPr/>
          <p:nvPr/>
        </p:nvSpPr>
        <p:spPr>
          <a:xfrm>
            <a:off x="4673175" y="1164813"/>
            <a:ext cx="2845651" cy="584775"/>
          </a:xfrm>
          <a:prstGeom prst="rect">
            <a:avLst/>
          </a:prstGeom>
        </p:spPr>
        <p:txBody>
          <a:bodyPr wrap="none">
            <a:spAutoFit/>
          </a:bodyPr>
          <a:lstStyle/>
          <a:p>
            <a:r>
              <a:rPr lang="en-GB" sz="3200" b="1" dirty="0"/>
              <a:t>UX = Usability ?</a:t>
            </a:r>
          </a:p>
        </p:txBody>
      </p:sp>
      <p:sp>
        <p:nvSpPr>
          <p:cNvPr id="7" name="Rectangle 3"/>
          <p:cNvSpPr txBox="1">
            <a:spLocks noChangeArrowheads="1"/>
          </p:cNvSpPr>
          <p:nvPr/>
        </p:nvSpPr>
        <p:spPr>
          <a:xfrm>
            <a:off x="838200" y="1824967"/>
            <a:ext cx="8305800" cy="472347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t>Usability: quality attribute of the UI</a:t>
            </a:r>
          </a:p>
          <a:p>
            <a:pPr lvl="1">
              <a:lnSpc>
                <a:spcPct val="110000"/>
              </a:lnSpc>
              <a:spcBef>
                <a:spcPts val="0"/>
              </a:spcBef>
            </a:pPr>
            <a:r>
              <a:rPr lang="en-GB" sz="2100" dirty="0"/>
              <a:t>Easy to learn</a:t>
            </a:r>
          </a:p>
          <a:p>
            <a:pPr lvl="1">
              <a:lnSpc>
                <a:spcPct val="110000"/>
              </a:lnSpc>
              <a:spcBef>
                <a:spcPts val="0"/>
              </a:spcBef>
            </a:pPr>
            <a:r>
              <a:rPr lang="en-GB" sz="2100" dirty="0"/>
              <a:t>Efficient to use</a:t>
            </a:r>
          </a:p>
          <a:p>
            <a:pPr lvl="1">
              <a:lnSpc>
                <a:spcPct val="110000"/>
              </a:lnSpc>
              <a:spcBef>
                <a:spcPts val="0"/>
              </a:spcBef>
            </a:pPr>
            <a:r>
              <a:rPr lang="en-GB" sz="2100" dirty="0"/>
              <a:t>Pleasant to use</a:t>
            </a:r>
          </a:p>
          <a:p>
            <a:pPr lvl="1">
              <a:lnSpc>
                <a:spcPct val="110000"/>
              </a:lnSpc>
              <a:spcBef>
                <a:spcPts val="0"/>
              </a:spcBef>
            </a:pPr>
            <a:r>
              <a:rPr lang="en-GB" sz="2100" dirty="0"/>
              <a:t>…</a:t>
            </a:r>
          </a:p>
          <a:p>
            <a:r>
              <a:rPr lang="en-GB" sz="2800" dirty="0"/>
              <a:t>UX is an even broader concept</a:t>
            </a:r>
          </a:p>
          <a:p>
            <a:pPr lvl="1">
              <a:lnSpc>
                <a:spcPct val="110000"/>
              </a:lnSpc>
            </a:pPr>
            <a:r>
              <a:rPr lang="en-US" sz="2100" dirty="0"/>
              <a:t>User experience is any aspect of a person's interaction with a given IT system, including the interface, graphics, industrial design, physical interaction, the manual, etc.  </a:t>
            </a:r>
          </a:p>
          <a:p>
            <a:pPr lvl="1">
              <a:lnSpc>
                <a:spcPct val="110000"/>
              </a:lnSpc>
            </a:pPr>
            <a:r>
              <a:rPr lang="en-US" sz="2100" dirty="0"/>
              <a:t>It includes their emotional, cognitive, social, cultural, and other psychological states.</a:t>
            </a:r>
          </a:p>
          <a:p>
            <a:pPr lvl="1">
              <a:lnSpc>
                <a:spcPct val="110000"/>
              </a:lnSpc>
            </a:pPr>
            <a:r>
              <a:rPr lang="en-GB" sz="2100" dirty="0"/>
              <a:t>The way people feel about a system and their pleasure and satisfaction when using it, looking at it, holding it, and opening or closing it.</a:t>
            </a:r>
          </a:p>
          <a:p>
            <a:endParaRPr lang="en-GB" sz="2800" dirty="0"/>
          </a:p>
          <a:p>
            <a:endParaRPr lang="en-GB" sz="2800" dirty="0"/>
          </a:p>
        </p:txBody>
      </p:sp>
      <p:pic>
        <p:nvPicPr>
          <p:cNvPr id="18434" name="Picture 2" descr="Image result for check cros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188"/>
          <a:stretch/>
        </p:blipFill>
        <p:spPr bwMode="auto">
          <a:xfrm>
            <a:off x="8153401" y="1326928"/>
            <a:ext cx="833631" cy="82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7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F99B5E-8DA3-4123-BC34-DCAC8D71909B}" type="slidenum">
              <a:rPr lang="en-US" smtClean="0"/>
              <a:pPr/>
              <a:t>29</a:t>
            </a:fld>
            <a:endParaRPr lang="en-US" dirty="0"/>
          </a:p>
        </p:txBody>
      </p:sp>
    </p:spTree>
    <p:extLst>
      <p:ext uri="{BB962C8B-B14F-4D97-AF65-F5344CB8AC3E}">
        <p14:creationId xmlns:p14="http://schemas.microsoft.com/office/powerpoint/2010/main" val="280919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1981200" y="2667001"/>
            <a:ext cx="8229600" cy="3459163"/>
          </a:xfrm>
        </p:spPr>
        <p:txBody>
          <a:bodyPr>
            <a:normAutofit/>
          </a:bodyPr>
          <a:lstStyle/>
          <a:p>
            <a:pPr marL="0" indent="0" algn="ctr">
              <a:buNone/>
            </a:pPr>
            <a:r>
              <a:rPr lang="en-US" sz="4400" dirty="0"/>
              <a:t>Why?</a:t>
            </a:r>
          </a:p>
        </p:txBody>
      </p:sp>
      <p:sp>
        <p:nvSpPr>
          <p:cNvPr id="2" name="Slide Number Placeholder 1"/>
          <p:cNvSpPr>
            <a:spLocks noGrp="1"/>
          </p:cNvSpPr>
          <p:nvPr>
            <p:ph type="sldNum" sz="quarter" idx="12"/>
          </p:nvPr>
        </p:nvSpPr>
        <p:spPr/>
        <p:txBody>
          <a:bodyPr/>
          <a:lstStyle/>
          <a:p>
            <a:fld id="{158853FB-C04E-4509-8966-74CC0ABE2E33}" type="slidenum">
              <a:rPr lang="en-US" smtClean="0"/>
              <a:t>3</a:t>
            </a:fld>
            <a:endParaRPr lang="en-US"/>
          </a:p>
        </p:txBody>
      </p:sp>
    </p:spTree>
    <p:extLst>
      <p:ext uri="{BB962C8B-B14F-4D97-AF65-F5344CB8AC3E}">
        <p14:creationId xmlns:p14="http://schemas.microsoft.com/office/powerpoint/2010/main" val="1260020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a:t>
            </a:r>
          </a:p>
        </p:txBody>
      </p:sp>
      <p:sp>
        <p:nvSpPr>
          <p:cNvPr id="3" name="Content Placeholder 2"/>
          <p:cNvSpPr>
            <a:spLocks noGrp="1"/>
          </p:cNvSpPr>
          <p:nvPr>
            <p:ph idx="1"/>
          </p:nvPr>
        </p:nvSpPr>
        <p:spPr/>
        <p:txBody>
          <a:bodyPr>
            <a:normAutofit/>
          </a:bodyPr>
          <a:lstStyle/>
          <a:p>
            <a:r>
              <a:rPr lang="en-US" dirty="0">
                <a:solidFill>
                  <a:schemeClr val="tx1">
                    <a:lumMod val="50000"/>
                    <a:lumOff val="50000"/>
                  </a:schemeClr>
                </a:solidFill>
              </a:rPr>
              <a:t>Usability is a </a:t>
            </a:r>
            <a:r>
              <a:rPr lang="en-US" b="1" dirty="0">
                <a:solidFill>
                  <a:schemeClr val="tx1">
                    <a:lumMod val="50000"/>
                    <a:lumOff val="50000"/>
                  </a:schemeClr>
                </a:solidFill>
              </a:rPr>
              <a:t>quality attribute </a:t>
            </a:r>
            <a:r>
              <a:rPr lang="en-US" dirty="0">
                <a:solidFill>
                  <a:schemeClr val="tx1">
                    <a:lumMod val="50000"/>
                    <a:lumOff val="50000"/>
                  </a:schemeClr>
                </a:solidFill>
              </a:rPr>
              <a:t>that assesses how easy user interfaces are to use. </a:t>
            </a:r>
          </a:p>
          <a:p>
            <a:r>
              <a:rPr lang="en-US" dirty="0">
                <a:solidFill>
                  <a:schemeClr val="tx1">
                    <a:lumMod val="50000"/>
                    <a:lumOff val="50000"/>
                  </a:schemeClr>
                </a:solidFill>
              </a:rPr>
              <a:t>The word "usability" also refers to methods for </a:t>
            </a:r>
            <a:r>
              <a:rPr lang="en-US" dirty="0">
                <a:solidFill>
                  <a:srgbClr val="FF0000"/>
                </a:solidFill>
              </a:rPr>
              <a:t>improving ease-of-use </a:t>
            </a:r>
            <a:r>
              <a:rPr lang="en-US" dirty="0">
                <a:solidFill>
                  <a:schemeClr val="tx1">
                    <a:lumMod val="50000"/>
                    <a:lumOff val="50000"/>
                  </a:schemeClr>
                </a:solidFill>
              </a:rPr>
              <a:t>during the design process.</a:t>
            </a:r>
          </a:p>
        </p:txBody>
      </p:sp>
      <p:sp>
        <p:nvSpPr>
          <p:cNvPr id="4" name="Slide Number Placeholder 3"/>
          <p:cNvSpPr>
            <a:spLocks noGrp="1"/>
          </p:cNvSpPr>
          <p:nvPr>
            <p:ph type="sldNum" sz="quarter" idx="12"/>
          </p:nvPr>
        </p:nvSpPr>
        <p:spPr/>
        <p:txBody>
          <a:bodyPr/>
          <a:lstStyle/>
          <a:p>
            <a:fld id="{158853FB-C04E-4509-8966-74CC0ABE2E33}" type="slidenum">
              <a:rPr lang="en-US" smtClean="0"/>
              <a:t>30</a:t>
            </a:fld>
            <a:endParaRPr lang="en-US"/>
          </a:p>
        </p:txBody>
      </p:sp>
    </p:spTree>
    <p:extLst>
      <p:ext uri="{BB962C8B-B14F-4D97-AF65-F5344CB8AC3E}">
        <p14:creationId xmlns:p14="http://schemas.microsoft.com/office/powerpoint/2010/main" val="2949355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idx="4294967295"/>
          </p:nvPr>
        </p:nvSpPr>
        <p:spPr/>
        <p:txBody>
          <a:bodyPr>
            <a:normAutofit/>
          </a:bodyPr>
          <a:lstStyle/>
          <a:p>
            <a:r>
              <a:rPr lang="en-US" dirty="0"/>
              <a:t>Usability is defined by </a:t>
            </a:r>
            <a:r>
              <a:rPr lang="en-US" b="1" dirty="0"/>
              <a:t>5 quality components</a:t>
            </a:r>
            <a:endParaRPr lang="en-GB" dirty="0"/>
          </a:p>
        </p:txBody>
      </p:sp>
      <p:pic>
        <p:nvPicPr>
          <p:cNvPr id="15362" name="Picture 2" descr="C:\Users\Sarah\OneDrive\Teaching-Home\Usa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88096"/>
            <a:ext cx="5978324" cy="47682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58853FB-C04E-4509-8966-74CC0ABE2E33}" type="slidenum">
              <a:rPr lang="en-US" smtClean="0"/>
              <a:t>31</a:t>
            </a:fld>
            <a:endParaRPr lang="en-US"/>
          </a:p>
        </p:txBody>
      </p:sp>
      <p:sp>
        <p:nvSpPr>
          <p:cNvPr id="3" name="Rectangle 2"/>
          <p:cNvSpPr/>
          <p:nvPr/>
        </p:nvSpPr>
        <p:spPr>
          <a:xfrm>
            <a:off x="2152892" y="5205294"/>
            <a:ext cx="4043423" cy="646331"/>
          </a:xfrm>
          <a:prstGeom prst="rect">
            <a:avLst/>
          </a:prstGeom>
        </p:spPr>
        <p:txBody>
          <a:bodyPr wrap="square">
            <a:spAutoFit/>
          </a:bodyPr>
          <a:lstStyle/>
          <a:p>
            <a:r>
              <a:rPr lang="en-US" dirty="0"/>
              <a:t>http://www.chrisdasie.com/myposts/5-components-of-usability</a:t>
            </a:r>
          </a:p>
        </p:txBody>
      </p:sp>
      <p:sp>
        <p:nvSpPr>
          <p:cNvPr id="4" name="Rectangle 3"/>
          <p:cNvSpPr/>
          <p:nvPr/>
        </p:nvSpPr>
        <p:spPr>
          <a:xfrm>
            <a:off x="2133600" y="5936854"/>
            <a:ext cx="4191000" cy="646331"/>
          </a:xfrm>
          <a:prstGeom prst="rect">
            <a:avLst/>
          </a:prstGeom>
        </p:spPr>
        <p:txBody>
          <a:bodyPr wrap="square">
            <a:spAutoFit/>
          </a:bodyPr>
          <a:lstStyle/>
          <a:p>
            <a:r>
              <a:rPr lang="en-US" dirty="0"/>
              <a:t>https://www.nngroup.com/articles/usability-101-introduction-to-usability/</a:t>
            </a:r>
          </a:p>
        </p:txBody>
      </p:sp>
    </p:spTree>
    <p:extLst>
      <p:ext uri="{BB962C8B-B14F-4D97-AF65-F5344CB8AC3E}">
        <p14:creationId xmlns:p14="http://schemas.microsoft.com/office/powerpoint/2010/main" val="2500546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636" y="337987"/>
            <a:ext cx="7135965" cy="1503575"/>
          </a:xfrm>
        </p:spPr>
        <p:txBody>
          <a:bodyPr>
            <a:normAutofit fontScale="90000"/>
          </a:bodyPr>
          <a:lstStyle/>
          <a:p>
            <a:pPr algn="l"/>
            <a:r>
              <a:rPr lang="en-US" b="1" dirty="0"/>
              <a:t>Learnability:  </a:t>
            </a:r>
            <a:r>
              <a:rPr lang="en-US" sz="3600" dirty="0"/>
              <a:t>How easy is it for users to </a:t>
            </a:r>
            <a:r>
              <a:rPr lang="en-US" sz="3600" dirty="0">
                <a:solidFill>
                  <a:srgbClr val="FF0000"/>
                </a:solidFill>
              </a:rPr>
              <a:t>accomplish basic tasks </a:t>
            </a:r>
            <a:r>
              <a:rPr lang="en-US" sz="3600" dirty="0"/>
              <a:t>the first time they encounter the design?</a:t>
            </a:r>
            <a:endParaRPr lang="en-US" dirty="0"/>
          </a:p>
        </p:txBody>
      </p:sp>
      <p:pic>
        <p:nvPicPr>
          <p:cNvPr id="16386" name="Picture 2" descr="C:\Users\Sarah\OneDrive\Teaching-Home\Usability-Learnabil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9065" y="246858"/>
            <a:ext cx="1600200" cy="13633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8853FB-C04E-4509-8966-74CC0ABE2E33}" type="slidenum">
              <a:rPr lang="en-US" smtClean="0"/>
              <a:t>32</a:t>
            </a:fld>
            <a:endParaRPr lang="en-US"/>
          </a:p>
        </p:txBody>
      </p:sp>
      <p:pic>
        <p:nvPicPr>
          <p:cNvPr id="13" name="Picture 12"/>
          <p:cNvPicPr>
            <a:picLocks noChangeAspect="1"/>
          </p:cNvPicPr>
          <p:nvPr/>
        </p:nvPicPr>
        <p:blipFill>
          <a:blip r:embed="rId4"/>
          <a:stretch>
            <a:fillRect/>
          </a:stretch>
        </p:blipFill>
        <p:spPr>
          <a:xfrm>
            <a:off x="2872043" y="2508887"/>
            <a:ext cx="6447914" cy="2434877"/>
          </a:xfrm>
          <a:prstGeom prst="rect">
            <a:avLst/>
          </a:prstGeom>
        </p:spPr>
      </p:pic>
      <p:sp>
        <p:nvSpPr>
          <p:cNvPr id="4" name="Rectangle 3"/>
          <p:cNvSpPr/>
          <p:nvPr/>
        </p:nvSpPr>
        <p:spPr>
          <a:xfrm>
            <a:off x="3379636" y="5638800"/>
            <a:ext cx="6019800" cy="369332"/>
          </a:xfrm>
          <a:prstGeom prst="rect">
            <a:avLst/>
          </a:prstGeom>
        </p:spPr>
        <p:txBody>
          <a:bodyPr wrap="square">
            <a:spAutoFit/>
          </a:bodyPr>
          <a:lstStyle/>
          <a:p>
            <a:r>
              <a:rPr lang="en-US" dirty="0"/>
              <a:t>https://www.youtube.com/watch?v=9WYGdstEVJQ</a:t>
            </a:r>
          </a:p>
        </p:txBody>
      </p:sp>
    </p:spTree>
    <p:extLst>
      <p:ext uri="{BB962C8B-B14F-4D97-AF65-F5344CB8AC3E}">
        <p14:creationId xmlns:p14="http://schemas.microsoft.com/office/powerpoint/2010/main" val="8611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7239000" cy="1905000"/>
          </a:xfrm>
        </p:spPr>
        <p:txBody>
          <a:bodyPr>
            <a:normAutofit fontScale="90000"/>
          </a:bodyPr>
          <a:lstStyle/>
          <a:p>
            <a:pPr algn="l"/>
            <a:r>
              <a:rPr lang="en-US" b="1" dirty="0"/>
              <a:t>Memorability: </a:t>
            </a:r>
            <a:r>
              <a:rPr lang="en-US" sz="3600" dirty="0"/>
              <a:t>When users return to the design after a period of not using it, how easily can they reestablish proficiency?</a:t>
            </a:r>
          </a:p>
        </p:txBody>
      </p:sp>
      <p:pic>
        <p:nvPicPr>
          <p:cNvPr id="17410" name="Picture 2" descr="C:\Users\Sarah\OneDrive\Teaching-Home\Usability-Memorabil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554" y="457200"/>
            <a:ext cx="1600200" cy="13633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8853FB-C04E-4509-8966-74CC0ABE2E33}" type="slidenum">
              <a:rPr lang="en-US" smtClean="0"/>
              <a:t>33</a:t>
            </a:fld>
            <a:endParaRPr lang="en-US"/>
          </a:p>
        </p:txBody>
      </p:sp>
      <p:pic>
        <p:nvPicPr>
          <p:cNvPr id="6" name="Picture 2" descr="Image result for bad affordance examples">
            <a:extLst>
              <a:ext uri="{FF2B5EF4-FFF2-40B4-BE49-F238E27FC236}">
                <a16:creationId xmlns:a16="http://schemas.microsoft.com/office/drawing/2014/main" id="{B55CE38D-D7F9-4836-A799-2F7245DEF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667000"/>
            <a:ext cx="4859482"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935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28600"/>
            <a:ext cx="7315200" cy="1826126"/>
          </a:xfrm>
        </p:spPr>
        <p:txBody>
          <a:bodyPr>
            <a:normAutofit fontScale="90000"/>
          </a:bodyPr>
          <a:lstStyle/>
          <a:p>
            <a:pPr algn="l"/>
            <a:r>
              <a:rPr lang="en-US" b="1" dirty="0"/>
              <a:t>Errors: </a:t>
            </a:r>
            <a:r>
              <a:rPr lang="en-US" sz="3600" dirty="0"/>
              <a:t>How many errors do users make, how severe are these errors, and how easily can they recover from the errors?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 r="42010" b="18868"/>
          <a:stretch/>
        </p:blipFill>
        <p:spPr>
          <a:xfrm rot="20818286">
            <a:off x="1999039" y="2263253"/>
            <a:ext cx="4424363" cy="3429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65555">
            <a:off x="6630869" y="2905857"/>
            <a:ext cx="3405297" cy="2088266"/>
          </a:xfrm>
          <a:prstGeom prst="rect">
            <a:avLst/>
          </a:prstGeom>
        </p:spPr>
      </p:pic>
      <p:pic>
        <p:nvPicPr>
          <p:cNvPr id="18434" name="Picture 2" descr="C:\Users\Sarah\OneDrive\Teaching-Home\Usability-Erro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381000"/>
            <a:ext cx="1600200" cy="13633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8853FB-C04E-4509-8966-74CC0ABE2E33}" type="slidenum">
              <a:rPr lang="en-US" smtClean="0"/>
              <a:t>34</a:t>
            </a:fld>
            <a:endParaRPr lang="en-US"/>
          </a:p>
        </p:txBody>
      </p:sp>
    </p:spTree>
    <p:extLst>
      <p:ext uri="{BB962C8B-B14F-4D97-AF65-F5344CB8AC3E}">
        <p14:creationId xmlns:p14="http://schemas.microsoft.com/office/powerpoint/2010/main" val="77140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1" y="495911"/>
            <a:ext cx="6788011" cy="1363342"/>
          </a:xfrm>
        </p:spPr>
        <p:txBody>
          <a:bodyPr>
            <a:normAutofit fontScale="90000"/>
          </a:bodyPr>
          <a:lstStyle/>
          <a:p>
            <a:pPr algn="l"/>
            <a:r>
              <a:rPr lang="en-US" b="1" dirty="0"/>
              <a:t>Satisfaction: </a:t>
            </a:r>
            <a:r>
              <a:rPr lang="en-US" dirty="0"/>
              <a:t>How pleasant is it to use the design?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094" y="2133600"/>
            <a:ext cx="3571962" cy="23683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279" y="4800600"/>
            <a:ext cx="7940722" cy="1728476"/>
          </a:xfrm>
          <a:prstGeom prst="rect">
            <a:avLst/>
          </a:prstGeom>
        </p:spPr>
      </p:pic>
      <p:pic>
        <p:nvPicPr>
          <p:cNvPr id="6" name="Picture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7699"/>
          <a:stretch/>
        </p:blipFill>
        <p:spPr>
          <a:xfrm>
            <a:off x="7438123" y="1291883"/>
            <a:ext cx="2462563" cy="3296927"/>
          </a:xfrm>
          <a:prstGeom prst="rect">
            <a:avLst/>
          </a:prstGeom>
        </p:spPr>
      </p:pic>
      <p:pic>
        <p:nvPicPr>
          <p:cNvPr id="19458" name="Picture 2" descr="C:\Users\Sarah\OneDrive\Teaching-Home\Usability-Satisfac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9711" y="464474"/>
            <a:ext cx="1600200" cy="13633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8853FB-C04E-4509-8966-74CC0ABE2E33}" type="slidenum">
              <a:rPr lang="en-US" smtClean="0"/>
              <a:t>35</a:t>
            </a:fld>
            <a:endParaRPr lang="en-US"/>
          </a:p>
        </p:txBody>
      </p:sp>
    </p:spTree>
    <p:extLst>
      <p:ext uri="{BB962C8B-B14F-4D97-AF65-F5344CB8AC3E}">
        <p14:creationId xmlns:p14="http://schemas.microsoft.com/office/powerpoint/2010/main" val="352470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298" y="371099"/>
            <a:ext cx="6933703" cy="1630362"/>
          </a:xfrm>
        </p:spPr>
        <p:txBody>
          <a:bodyPr>
            <a:normAutofit fontScale="90000"/>
          </a:bodyPr>
          <a:lstStyle/>
          <a:p>
            <a:pPr algn="l"/>
            <a:r>
              <a:rPr lang="en-US" b="1" dirty="0"/>
              <a:t>Efficiency:  </a:t>
            </a:r>
            <a:r>
              <a:rPr lang="en-US" sz="3600" dirty="0"/>
              <a:t>Once users have learned the design, how quickly can they perform tasks?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14600"/>
            <a:ext cx="3810000" cy="3810000"/>
          </a:xfrm>
          <a:prstGeom prst="rect">
            <a:avLst/>
          </a:prstGeom>
        </p:spPr>
      </p:pic>
      <p:pic>
        <p:nvPicPr>
          <p:cNvPr id="20482" name="Picture 2" descr="C:\Users\Sarah\OneDrive\Teaching-Home\Usability-Efficienc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504609"/>
            <a:ext cx="1600200" cy="13633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8853FB-C04E-4509-8966-74CC0ABE2E33}" type="slidenum">
              <a:rPr lang="en-US" smtClean="0"/>
              <a:t>36</a:t>
            </a:fld>
            <a:endParaRPr lang="en-US"/>
          </a:p>
        </p:txBody>
      </p:sp>
      <p:pic>
        <p:nvPicPr>
          <p:cNvPr id="6" name="Picture 5"/>
          <p:cNvPicPr>
            <a:picLocks noChangeAspect="1"/>
          </p:cNvPicPr>
          <p:nvPr/>
        </p:nvPicPr>
        <p:blipFill>
          <a:blip r:embed="rId4"/>
          <a:stretch>
            <a:fillRect/>
          </a:stretch>
        </p:blipFill>
        <p:spPr>
          <a:xfrm>
            <a:off x="6254185" y="2819400"/>
            <a:ext cx="3646030" cy="2819400"/>
          </a:xfrm>
          <a:prstGeom prst="rect">
            <a:avLst/>
          </a:prstGeom>
        </p:spPr>
      </p:pic>
    </p:spTree>
    <p:extLst>
      <p:ext uri="{BB962C8B-B14F-4D97-AF65-F5344CB8AC3E}">
        <p14:creationId xmlns:p14="http://schemas.microsoft.com/office/powerpoint/2010/main" val="1597597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PQuestion"/>
          <p:cNvSpPr>
            <a:spLocks noGrp="1" noChangeArrowheads="1"/>
          </p:cNvSpPr>
          <p:nvPr>
            <p:ph type="title"/>
          </p:nvPr>
        </p:nvSpPr>
        <p:spPr>
          <a:xfrm>
            <a:off x="1981200" y="533400"/>
            <a:ext cx="8382000" cy="1752600"/>
          </a:xfrm>
        </p:spPr>
        <p:txBody>
          <a:bodyPr>
            <a:normAutofit fontScale="90000"/>
          </a:bodyPr>
          <a:lstStyle/>
          <a:p>
            <a:pPr algn="l"/>
            <a:r>
              <a:rPr lang="en-GB" b="1" dirty="0"/>
              <a:t>Question: </a:t>
            </a:r>
            <a:r>
              <a:rPr lang="en-GB" sz="4000" dirty="0"/>
              <a:t>What is an example of a making something more usable but creating a worse user experience?</a:t>
            </a:r>
            <a:br>
              <a:rPr lang="en-GB" dirty="0"/>
            </a:br>
            <a:r>
              <a:rPr lang="en-GB" dirty="0"/>
              <a:t> </a:t>
            </a:r>
          </a:p>
        </p:txBody>
      </p:sp>
      <p:sp>
        <p:nvSpPr>
          <p:cNvPr id="39941" name="TPAnswers"/>
          <p:cNvSpPr>
            <a:spLocks noGrp="1" noChangeArrowheads="1"/>
          </p:cNvSpPr>
          <p:nvPr>
            <p:ph idx="1"/>
            <p:custDataLst>
              <p:tags r:id="rId2"/>
            </p:custDataLst>
          </p:nvPr>
        </p:nvSpPr>
        <p:spPr>
          <a:xfrm>
            <a:off x="2362200" y="2027238"/>
            <a:ext cx="7543800" cy="4221163"/>
          </a:xfrm>
        </p:spPr>
        <p:txBody>
          <a:bodyPr>
            <a:normAutofit/>
          </a:bodyPr>
          <a:lstStyle/>
          <a:p>
            <a:pPr marL="742950" indent="-742950">
              <a:buFont typeface="+mj-lt"/>
              <a:buAutoNum type="alphaUcPeriod"/>
            </a:pPr>
            <a:r>
              <a:rPr lang="en-US" sz="3600" dirty="0">
                <a:solidFill>
                  <a:schemeClr val="tx1">
                    <a:lumMod val="50000"/>
                    <a:lumOff val="50000"/>
                  </a:schemeClr>
                </a:solidFill>
              </a:rPr>
              <a:t>A system set up for comfort/safety that is not as cool to use</a:t>
            </a:r>
            <a:endParaRPr lang="en-GB" sz="3600" dirty="0">
              <a:solidFill>
                <a:schemeClr val="tx1">
                  <a:lumMod val="50000"/>
                  <a:lumOff val="50000"/>
                </a:schemeClr>
              </a:solidFill>
            </a:endParaRPr>
          </a:p>
          <a:p>
            <a:pPr marL="742950" indent="-742950">
              <a:buFont typeface="+mj-lt"/>
              <a:buAutoNum type="alphaUcPeriod"/>
            </a:pPr>
            <a:r>
              <a:rPr lang="en-GB" sz="3600" dirty="0">
                <a:solidFill>
                  <a:schemeClr val="tx1">
                    <a:lumMod val="50000"/>
                    <a:lumOff val="50000"/>
                  </a:schemeClr>
                </a:solidFill>
              </a:rPr>
              <a:t>Modifications that are harder to use but more fun</a:t>
            </a:r>
            <a:endParaRPr lang="en-GB" dirty="0">
              <a:solidFill>
                <a:schemeClr val="tx1">
                  <a:lumMod val="50000"/>
                  <a:lumOff val="50000"/>
                </a:schemeClr>
              </a:solidFill>
            </a:endParaRPr>
          </a:p>
        </p:txBody>
      </p:sp>
      <p:sp>
        <p:nvSpPr>
          <p:cNvPr id="3" name="CAI1"/>
          <p:cNvSpPr/>
          <p:nvPr>
            <p:custDataLst>
              <p:tags r:id="rId3"/>
            </p:custDataLst>
          </p:nvPr>
        </p:nvSpPr>
        <p:spPr>
          <a:xfrm rot="10800000">
            <a:off x="1816100" y="2230092"/>
            <a:ext cx="546100" cy="5461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solidFill>
            <a:srgbClr val="00C8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4524105"/>
            <a:ext cx="3313466" cy="232437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9253" y="4433246"/>
            <a:ext cx="2511498" cy="2297754"/>
          </a:xfrm>
          <a:prstGeom prst="rect">
            <a:avLst/>
          </a:prstGeom>
        </p:spPr>
      </p:pic>
      <p:sp>
        <p:nvSpPr>
          <p:cNvPr id="6" name="Slide Number Placeholder 5"/>
          <p:cNvSpPr>
            <a:spLocks noGrp="1"/>
          </p:cNvSpPr>
          <p:nvPr>
            <p:ph type="sldNum" sz="quarter" idx="12"/>
          </p:nvPr>
        </p:nvSpPr>
        <p:spPr/>
        <p:txBody>
          <a:bodyPr/>
          <a:lstStyle/>
          <a:p>
            <a:fld id="{158853FB-C04E-4509-8966-74CC0ABE2E33}" type="slidenum">
              <a:rPr lang="en-US" smtClean="0"/>
              <a:t>37</a:t>
            </a:fld>
            <a:endParaRPr lang="en-US"/>
          </a:p>
        </p:txBody>
      </p:sp>
    </p:spTree>
    <p:custDataLst>
      <p:tags r:id="rId1"/>
    </p:custDataLst>
    <p:extLst>
      <p:ext uri="{BB962C8B-B14F-4D97-AF65-F5344CB8AC3E}">
        <p14:creationId xmlns:p14="http://schemas.microsoft.com/office/powerpoint/2010/main" val="9043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Design principles</a:t>
            </a:r>
          </a:p>
        </p:txBody>
      </p:sp>
      <p:sp>
        <p:nvSpPr>
          <p:cNvPr id="4" name="Slide Number Placeholder 3"/>
          <p:cNvSpPr>
            <a:spLocks noGrp="1"/>
          </p:cNvSpPr>
          <p:nvPr>
            <p:ph type="sldNum" sz="quarter" idx="12"/>
          </p:nvPr>
        </p:nvSpPr>
        <p:spPr/>
        <p:txBody>
          <a:bodyPr/>
          <a:lstStyle/>
          <a:p>
            <a:fld id="{81F99B5E-8DA3-4123-BC34-DCAC8D71909B}" type="slidenum">
              <a:rPr lang="en-US" smtClean="0"/>
              <a:pPr/>
              <a:t>38</a:t>
            </a:fld>
            <a:endParaRPr lang="en-US" dirty="0"/>
          </a:p>
        </p:txBody>
      </p:sp>
    </p:spTree>
    <p:extLst>
      <p:ext uri="{BB962C8B-B14F-4D97-AF65-F5344CB8AC3E}">
        <p14:creationId xmlns:p14="http://schemas.microsoft.com/office/powerpoint/2010/main" val="2340660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idx="4294967295"/>
          </p:nvPr>
        </p:nvSpPr>
        <p:spPr>
          <a:xfrm>
            <a:off x="2209800" y="304800"/>
            <a:ext cx="7772400" cy="1143000"/>
          </a:xfrm>
        </p:spPr>
        <p:txBody>
          <a:bodyPr/>
          <a:lstStyle/>
          <a:p>
            <a:pPr eaLnBrk="1" hangingPunct="1"/>
            <a:r>
              <a:rPr lang="en-GB" dirty="0"/>
              <a:t>Design principles</a:t>
            </a:r>
          </a:p>
        </p:txBody>
      </p:sp>
      <p:sp>
        <p:nvSpPr>
          <p:cNvPr id="40965" name="Rectangle 3"/>
          <p:cNvSpPr>
            <a:spLocks noGrp="1" noChangeArrowheads="1"/>
          </p:cNvSpPr>
          <p:nvPr>
            <p:ph type="body" idx="4294967295"/>
          </p:nvPr>
        </p:nvSpPr>
        <p:spPr>
          <a:xfrm>
            <a:off x="990600" y="1676400"/>
            <a:ext cx="5791200" cy="4999997"/>
          </a:xfrm>
        </p:spPr>
        <p:txBody>
          <a:bodyPr>
            <a:noAutofit/>
          </a:bodyPr>
          <a:lstStyle/>
          <a:p>
            <a:pPr eaLnBrk="1" hangingPunct="1">
              <a:lnSpc>
                <a:spcPct val="90000"/>
              </a:lnSpc>
            </a:pPr>
            <a:r>
              <a:rPr lang="en-GB" sz="2400" dirty="0">
                <a:solidFill>
                  <a:schemeClr val="tx1">
                    <a:lumMod val="50000"/>
                    <a:lumOff val="50000"/>
                  </a:schemeClr>
                </a:solidFill>
              </a:rPr>
              <a:t>Generalizable </a:t>
            </a:r>
            <a:r>
              <a:rPr lang="en-US" sz="2400" dirty="0">
                <a:solidFill>
                  <a:schemeClr val="tx1">
                    <a:lumMod val="50000"/>
                    <a:lumOff val="50000"/>
                  </a:schemeClr>
                </a:solidFill>
              </a:rPr>
              <a:t>abstractions for thinking about different aspects of design</a:t>
            </a:r>
            <a:br>
              <a:rPr lang="en-US" sz="2400" dirty="0">
                <a:solidFill>
                  <a:schemeClr val="tx1">
                    <a:lumMod val="50000"/>
                    <a:lumOff val="50000"/>
                  </a:schemeClr>
                </a:solidFill>
              </a:rPr>
            </a:br>
            <a:endParaRPr lang="en-US" sz="2400" dirty="0">
              <a:solidFill>
                <a:schemeClr val="tx1">
                  <a:lumMod val="50000"/>
                  <a:lumOff val="50000"/>
                </a:schemeClr>
              </a:solidFill>
            </a:endParaRPr>
          </a:p>
          <a:p>
            <a:pPr eaLnBrk="1" hangingPunct="1">
              <a:lnSpc>
                <a:spcPct val="90000"/>
              </a:lnSpc>
            </a:pPr>
            <a:r>
              <a:rPr lang="en-US" sz="2400" dirty="0">
                <a:solidFill>
                  <a:schemeClr val="tx1">
                    <a:lumMod val="50000"/>
                    <a:lumOff val="50000"/>
                  </a:schemeClr>
                </a:solidFill>
              </a:rPr>
              <a:t>The do’s and don’ts of interaction design</a:t>
            </a:r>
            <a:br>
              <a:rPr lang="en-US" sz="2400" dirty="0">
                <a:solidFill>
                  <a:schemeClr val="tx1">
                    <a:lumMod val="50000"/>
                    <a:lumOff val="50000"/>
                  </a:schemeClr>
                </a:solidFill>
              </a:rPr>
            </a:br>
            <a:endParaRPr lang="en-US" sz="2400" dirty="0">
              <a:solidFill>
                <a:schemeClr val="tx1">
                  <a:lumMod val="50000"/>
                  <a:lumOff val="50000"/>
                </a:schemeClr>
              </a:solidFill>
            </a:endParaRPr>
          </a:p>
          <a:p>
            <a:pPr eaLnBrk="1" hangingPunct="1">
              <a:lnSpc>
                <a:spcPct val="90000"/>
              </a:lnSpc>
            </a:pPr>
            <a:r>
              <a:rPr lang="en-US" sz="2400" dirty="0">
                <a:solidFill>
                  <a:schemeClr val="tx1">
                    <a:lumMod val="50000"/>
                    <a:lumOff val="50000"/>
                  </a:schemeClr>
                </a:solidFill>
              </a:rPr>
              <a:t>What to provide and what not to provide at the interface</a:t>
            </a:r>
            <a:br>
              <a:rPr lang="en-US" sz="2400" dirty="0">
                <a:solidFill>
                  <a:schemeClr val="tx1">
                    <a:lumMod val="50000"/>
                    <a:lumOff val="50000"/>
                  </a:schemeClr>
                </a:solidFill>
              </a:rPr>
            </a:br>
            <a:endParaRPr lang="en-US" sz="2400" dirty="0">
              <a:solidFill>
                <a:schemeClr val="tx1">
                  <a:lumMod val="50000"/>
                  <a:lumOff val="50000"/>
                </a:schemeClr>
              </a:solidFill>
            </a:endParaRPr>
          </a:p>
          <a:p>
            <a:pPr eaLnBrk="1" hangingPunct="1">
              <a:lnSpc>
                <a:spcPct val="90000"/>
              </a:lnSpc>
            </a:pPr>
            <a:r>
              <a:rPr lang="en-US" sz="2400" dirty="0">
                <a:solidFill>
                  <a:schemeClr val="tx1">
                    <a:lumMod val="50000"/>
                    <a:lumOff val="50000"/>
                  </a:schemeClr>
                </a:solidFill>
              </a:rPr>
              <a:t>Derived from a mix of theory-based knowledge, experience and common-sense</a:t>
            </a:r>
            <a:endParaRPr lang="en-GB" sz="2400" dirty="0">
              <a:solidFill>
                <a:schemeClr val="tx1">
                  <a:lumMod val="50000"/>
                  <a:lumOff val="50000"/>
                </a:scheme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401" t="9498" r="32027" b="25114"/>
          <a:stretch/>
        </p:blipFill>
        <p:spPr>
          <a:xfrm>
            <a:off x="7692050" y="2667000"/>
            <a:ext cx="3909400" cy="3552197"/>
          </a:xfrm>
          <a:prstGeom prst="rect">
            <a:avLst/>
          </a:prstGeom>
        </p:spPr>
      </p:pic>
      <p:sp>
        <p:nvSpPr>
          <p:cNvPr id="4" name="Slide Number Placeholder 3"/>
          <p:cNvSpPr>
            <a:spLocks noGrp="1"/>
          </p:cNvSpPr>
          <p:nvPr>
            <p:ph type="sldNum" sz="quarter" idx="12"/>
          </p:nvPr>
        </p:nvSpPr>
        <p:spPr/>
        <p:txBody>
          <a:bodyPr/>
          <a:lstStyle/>
          <a:p>
            <a:fld id="{158853FB-C04E-4509-8966-74CC0ABE2E33}" type="slidenum">
              <a:rPr lang="en-US" smtClean="0"/>
              <a:t>39</a:t>
            </a:fld>
            <a:endParaRPr lang="en-US"/>
          </a:p>
        </p:txBody>
      </p:sp>
    </p:spTree>
    <p:extLst>
      <p:ext uri="{BB962C8B-B14F-4D97-AF65-F5344CB8AC3E}">
        <p14:creationId xmlns:p14="http://schemas.microsoft.com/office/powerpoint/2010/main" val="219685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1F99B5E-8DA3-4123-BC34-DCAC8D71909B}" type="slidenum">
              <a:rPr lang="en-US" smtClean="0"/>
              <a:pPr/>
              <a:t>4</a:t>
            </a:fld>
            <a:endParaRPr lang="en-US" dirty="0"/>
          </a:p>
        </p:txBody>
      </p:sp>
      <p:pic>
        <p:nvPicPr>
          <p:cNvPr id="16386" name="Picture 2" descr="How To Charge Clients For Design Work - “Please just let me do my job” is a phrase that is often considered but rarely spoken in any profession that deals with clients. This humorous price-list reflects numerically what every graphic designer thinks when a client “wants to help” with a project. Do you ag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854" y="1258735"/>
            <a:ext cx="3685319" cy="479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108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Design Principles:</a:t>
            </a:r>
          </a:p>
        </p:txBody>
      </p:sp>
      <p:sp>
        <p:nvSpPr>
          <p:cNvPr id="41987" name="Content Placeholder 2"/>
          <p:cNvSpPr>
            <a:spLocks noGrp="1"/>
          </p:cNvSpPr>
          <p:nvPr>
            <p:ph idx="1"/>
          </p:nvPr>
        </p:nvSpPr>
        <p:spPr/>
        <p:txBody>
          <a:bodyPr/>
          <a:lstStyle/>
          <a:p>
            <a:r>
              <a:rPr lang="en-US" dirty="0">
                <a:solidFill>
                  <a:schemeClr val="tx1">
                    <a:lumMod val="50000"/>
                    <a:lumOff val="50000"/>
                  </a:schemeClr>
                </a:solidFill>
              </a:rPr>
              <a:t>Visibility</a:t>
            </a:r>
          </a:p>
          <a:p>
            <a:r>
              <a:rPr lang="en-US" dirty="0">
                <a:solidFill>
                  <a:schemeClr val="tx1">
                    <a:lumMod val="50000"/>
                    <a:lumOff val="50000"/>
                  </a:schemeClr>
                </a:solidFill>
              </a:rPr>
              <a:t>Feedback</a:t>
            </a:r>
          </a:p>
          <a:p>
            <a:r>
              <a:rPr lang="en-US" dirty="0">
                <a:solidFill>
                  <a:schemeClr val="tx1">
                    <a:lumMod val="50000"/>
                    <a:lumOff val="50000"/>
                  </a:schemeClr>
                </a:solidFill>
              </a:rPr>
              <a:t>Constraints</a:t>
            </a:r>
          </a:p>
          <a:p>
            <a:r>
              <a:rPr lang="en-US" dirty="0">
                <a:solidFill>
                  <a:schemeClr val="tx1">
                    <a:lumMod val="50000"/>
                    <a:lumOff val="50000"/>
                  </a:schemeClr>
                </a:solidFill>
              </a:rPr>
              <a:t>Consistency</a:t>
            </a:r>
          </a:p>
          <a:p>
            <a:r>
              <a:rPr lang="en-US" dirty="0">
                <a:solidFill>
                  <a:schemeClr val="tx1">
                    <a:lumMod val="50000"/>
                    <a:lumOff val="50000"/>
                  </a:schemeClr>
                </a:solidFill>
              </a:rPr>
              <a:t>Affordance (give a clue)</a:t>
            </a:r>
          </a:p>
          <a:p>
            <a:endParaRPr lang="en-US" dirty="0">
              <a:solidFill>
                <a:schemeClr val="tx1">
                  <a:lumMod val="50000"/>
                  <a:lumOff val="50000"/>
                </a:schemeClr>
              </a:solidFill>
            </a:endParaRPr>
          </a:p>
        </p:txBody>
      </p:sp>
      <p:sp>
        <p:nvSpPr>
          <p:cNvPr id="2" name="Slide Number Placeholder 1"/>
          <p:cNvSpPr>
            <a:spLocks noGrp="1"/>
          </p:cNvSpPr>
          <p:nvPr>
            <p:ph type="sldNum" sz="quarter" idx="12"/>
          </p:nvPr>
        </p:nvSpPr>
        <p:spPr/>
        <p:txBody>
          <a:bodyPr/>
          <a:lstStyle/>
          <a:p>
            <a:fld id="{158853FB-C04E-4509-8966-74CC0ABE2E33}" type="slidenum">
              <a:rPr lang="en-US" smtClean="0"/>
              <a:t>40</a:t>
            </a:fld>
            <a:endParaRPr lang="en-US"/>
          </a:p>
        </p:txBody>
      </p:sp>
      <p:sp>
        <p:nvSpPr>
          <p:cNvPr id="3" name="Rectangle 2"/>
          <p:cNvSpPr/>
          <p:nvPr/>
        </p:nvSpPr>
        <p:spPr>
          <a:xfrm>
            <a:off x="685800" y="5985561"/>
            <a:ext cx="6934200" cy="646331"/>
          </a:xfrm>
          <a:prstGeom prst="rect">
            <a:avLst/>
          </a:prstGeom>
        </p:spPr>
        <p:txBody>
          <a:bodyPr wrap="square">
            <a:spAutoFit/>
          </a:bodyPr>
          <a:lstStyle/>
          <a:p>
            <a:r>
              <a:rPr lang="en-US" dirty="0"/>
              <a:t>http://www.givegoodux.com/visibility-5-principles-interaction-design-supercharge-ui-2-5/#more-1459</a:t>
            </a:r>
          </a:p>
        </p:txBody>
      </p:sp>
    </p:spTree>
    <p:extLst>
      <p:ext uri="{BB962C8B-B14F-4D97-AF65-F5344CB8AC3E}">
        <p14:creationId xmlns:p14="http://schemas.microsoft.com/office/powerpoint/2010/main" val="153082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idx="4294967295"/>
          </p:nvPr>
        </p:nvSpPr>
        <p:spPr/>
        <p:txBody>
          <a:bodyPr/>
          <a:lstStyle/>
          <a:p>
            <a:pPr eaLnBrk="1" hangingPunct="1"/>
            <a:r>
              <a:rPr lang="en-GB" dirty="0"/>
              <a:t>Visibility</a:t>
            </a:r>
          </a:p>
        </p:txBody>
      </p:sp>
      <p:pic>
        <p:nvPicPr>
          <p:cNvPr id="430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1041"/>
          <a:stretch/>
        </p:blipFill>
        <p:spPr bwMode="auto">
          <a:xfrm>
            <a:off x="2174311" y="1828801"/>
            <a:ext cx="2526999" cy="425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4"/>
          <p:cNvSpPr>
            <a:spLocks noGrp="1" noChangeArrowheads="1"/>
          </p:cNvSpPr>
          <p:nvPr>
            <p:ph type="body" idx="4294967295"/>
          </p:nvPr>
        </p:nvSpPr>
        <p:spPr>
          <a:xfrm>
            <a:off x="4953000" y="1752600"/>
            <a:ext cx="5410200" cy="4114800"/>
          </a:xfrm>
          <a:noFill/>
        </p:spPr>
        <p:txBody>
          <a:bodyPr>
            <a:normAutofit/>
          </a:bodyPr>
          <a:lstStyle/>
          <a:p>
            <a:pPr eaLnBrk="1" hangingPunct="1">
              <a:lnSpc>
                <a:spcPct val="90000"/>
              </a:lnSpc>
              <a:spcBef>
                <a:spcPct val="0"/>
              </a:spcBef>
              <a:buFontTx/>
              <a:buNone/>
            </a:pPr>
            <a:r>
              <a:rPr lang="en-GB" sz="2400" dirty="0">
                <a:solidFill>
                  <a:schemeClr val="tx1">
                    <a:lumMod val="50000"/>
                    <a:lumOff val="50000"/>
                  </a:schemeClr>
                </a:solidFill>
              </a:rPr>
              <a:t>• This is a control panel for an elevator</a:t>
            </a:r>
          </a:p>
          <a:p>
            <a:pPr eaLnBrk="1" hangingPunct="1">
              <a:lnSpc>
                <a:spcPct val="90000"/>
              </a:lnSpc>
              <a:spcBef>
                <a:spcPct val="0"/>
              </a:spcBef>
              <a:buFontTx/>
              <a:buNone/>
            </a:pPr>
            <a:endParaRPr lang="en-GB" sz="2400" dirty="0">
              <a:solidFill>
                <a:schemeClr val="tx1">
                  <a:lumMod val="50000"/>
                  <a:lumOff val="50000"/>
                </a:schemeClr>
              </a:solidFill>
            </a:endParaRPr>
          </a:p>
          <a:p>
            <a:pPr eaLnBrk="1" hangingPunct="1">
              <a:lnSpc>
                <a:spcPct val="90000"/>
              </a:lnSpc>
              <a:spcBef>
                <a:spcPct val="0"/>
              </a:spcBef>
              <a:buFontTx/>
              <a:buNone/>
            </a:pPr>
            <a:r>
              <a:rPr lang="en-GB" sz="2400" dirty="0">
                <a:solidFill>
                  <a:schemeClr val="tx1">
                    <a:lumMod val="50000"/>
                    <a:lumOff val="50000"/>
                  </a:schemeClr>
                </a:solidFill>
              </a:rPr>
              <a:t>• How does it work?</a:t>
            </a:r>
          </a:p>
          <a:p>
            <a:pPr eaLnBrk="1" hangingPunct="1">
              <a:lnSpc>
                <a:spcPct val="90000"/>
              </a:lnSpc>
              <a:spcBef>
                <a:spcPct val="0"/>
              </a:spcBef>
              <a:buFontTx/>
              <a:buNone/>
            </a:pPr>
            <a:endParaRPr lang="en-GB" sz="2400" dirty="0">
              <a:solidFill>
                <a:schemeClr val="tx1">
                  <a:lumMod val="50000"/>
                  <a:lumOff val="50000"/>
                </a:schemeClr>
              </a:solidFill>
            </a:endParaRPr>
          </a:p>
          <a:p>
            <a:pPr eaLnBrk="1" hangingPunct="1">
              <a:lnSpc>
                <a:spcPct val="90000"/>
              </a:lnSpc>
              <a:spcBef>
                <a:spcPct val="0"/>
              </a:spcBef>
              <a:buFontTx/>
              <a:buNone/>
            </a:pPr>
            <a:r>
              <a:rPr lang="en-GB" sz="2400" dirty="0">
                <a:solidFill>
                  <a:schemeClr val="tx1">
                    <a:lumMod val="50000"/>
                    <a:lumOff val="50000"/>
                  </a:schemeClr>
                </a:solidFill>
              </a:rPr>
              <a:t>• Push a button for the floor you want?</a:t>
            </a:r>
          </a:p>
          <a:p>
            <a:pPr eaLnBrk="1" hangingPunct="1">
              <a:lnSpc>
                <a:spcPct val="90000"/>
              </a:lnSpc>
              <a:spcBef>
                <a:spcPct val="0"/>
              </a:spcBef>
              <a:buFontTx/>
              <a:buNone/>
            </a:pPr>
            <a:endParaRPr lang="en-GB" sz="2400" dirty="0">
              <a:solidFill>
                <a:schemeClr val="tx1">
                  <a:lumMod val="50000"/>
                  <a:lumOff val="50000"/>
                </a:schemeClr>
              </a:solidFill>
            </a:endParaRPr>
          </a:p>
          <a:p>
            <a:pPr eaLnBrk="1" hangingPunct="1">
              <a:lnSpc>
                <a:spcPct val="90000"/>
              </a:lnSpc>
              <a:spcBef>
                <a:spcPct val="0"/>
              </a:spcBef>
              <a:buFontTx/>
              <a:buNone/>
            </a:pPr>
            <a:r>
              <a:rPr lang="en-GB" sz="2400" dirty="0">
                <a:solidFill>
                  <a:schemeClr val="tx1">
                    <a:lumMod val="50000"/>
                    <a:lumOff val="50000"/>
                  </a:schemeClr>
                </a:solidFill>
              </a:rPr>
              <a:t>• Nothing happens. Push any other button? Still nothing. What do you need to do?</a:t>
            </a:r>
          </a:p>
          <a:p>
            <a:pPr eaLnBrk="1" hangingPunct="1">
              <a:lnSpc>
                <a:spcPct val="90000"/>
              </a:lnSpc>
              <a:spcBef>
                <a:spcPct val="0"/>
              </a:spcBef>
              <a:buFontTx/>
              <a:buNone/>
            </a:pPr>
            <a:endParaRPr lang="en-GB" sz="2400" dirty="0"/>
          </a:p>
          <a:p>
            <a:pPr eaLnBrk="1" hangingPunct="1">
              <a:lnSpc>
                <a:spcPct val="90000"/>
              </a:lnSpc>
              <a:spcBef>
                <a:spcPct val="0"/>
              </a:spcBef>
              <a:buFontTx/>
              <a:buNone/>
            </a:pPr>
            <a:r>
              <a:rPr lang="en-GB" sz="2400" dirty="0">
                <a:solidFill>
                  <a:srgbClr val="FF0000"/>
                </a:solidFill>
              </a:rPr>
              <a:t>It is not visible as to what to do!</a:t>
            </a:r>
            <a:endParaRPr lang="en-GB" sz="2400" dirty="0">
              <a:solidFill>
                <a:srgbClr val="FF0000"/>
              </a:solidFill>
              <a:latin typeface="Times" charset="0"/>
            </a:endParaRPr>
          </a:p>
        </p:txBody>
      </p:sp>
      <p:sp>
        <p:nvSpPr>
          <p:cNvPr id="2" name="Slide Number Placeholder 1"/>
          <p:cNvSpPr>
            <a:spLocks noGrp="1"/>
          </p:cNvSpPr>
          <p:nvPr>
            <p:ph type="sldNum" sz="quarter" idx="12"/>
          </p:nvPr>
        </p:nvSpPr>
        <p:spPr/>
        <p:txBody>
          <a:bodyPr/>
          <a:lstStyle/>
          <a:p>
            <a:fld id="{158853FB-C04E-4509-8966-74CC0ABE2E33}" type="slidenum">
              <a:rPr lang="en-US" smtClean="0"/>
              <a:t>41</a:t>
            </a:fld>
            <a:endParaRPr lang="en-US"/>
          </a:p>
        </p:txBody>
      </p:sp>
    </p:spTree>
    <p:extLst>
      <p:ext uri="{BB962C8B-B14F-4D97-AF65-F5344CB8AC3E}">
        <p14:creationId xmlns:p14="http://schemas.microsoft.com/office/powerpoint/2010/main" val="389164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lstStyle/>
          <a:p>
            <a:pPr eaLnBrk="1" hangingPunct="1"/>
            <a:r>
              <a:rPr lang="en-GB"/>
              <a:t>Visibility</a:t>
            </a:r>
          </a:p>
        </p:txBody>
      </p:sp>
      <p:sp>
        <p:nvSpPr>
          <p:cNvPr id="44037" name="Rectangle 3"/>
          <p:cNvSpPr>
            <a:spLocks noGrp="1" noChangeArrowheads="1"/>
          </p:cNvSpPr>
          <p:nvPr>
            <p:ph type="body" idx="4294967295"/>
          </p:nvPr>
        </p:nvSpPr>
        <p:spPr>
          <a:xfrm>
            <a:off x="2209800" y="1295400"/>
            <a:ext cx="7772400" cy="2895600"/>
          </a:xfrm>
        </p:spPr>
        <p:txBody>
          <a:bodyPr>
            <a:normAutofit fontScale="92500"/>
          </a:bodyPr>
          <a:lstStyle/>
          <a:p>
            <a:pPr lvl="3" eaLnBrk="1" hangingPunct="1">
              <a:lnSpc>
                <a:spcPct val="90000"/>
              </a:lnSpc>
              <a:buFontTx/>
              <a:buNone/>
            </a:pPr>
            <a:r>
              <a:rPr lang="en-GB" sz="1400" dirty="0"/>
              <a:t>	</a:t>
            </a:r>
            <a:r>
              <a:rPr lang="en-GB" sz="2600" dirty="0">
                <a:solidFill>
                  <a:schemeClr val="tx1">
                    <a:lumMod val="50000"/>
                    <a:lumOff val="50000"/>
                  </a:schemeClr>
                </a:solidFill>
              </a:rPr>
              <a:t>…you need to insert your room card in the slot by the buttons to get the elevator to work!</a:t>
            </a:r>
          </a:p>
          <a:p>
            <a:pPr lvl="3" eaLnBrk="1" hangingPunct="1">
              <a:lnSpc>
                <a:spcPct val="90000"/>
              </a:lnSpc>
              <a:buFontTx/>
              <a:buNone/>
            </a:pPr>
            <a:endParaRPr lang="en-GB" sz="2600" dirty="0">
              <a:solidFill>
                <a:schemeClr val="tx1">
                  <a:lumMod val="50000"/>
                  <a:lumOff val="50000"/>
                </a:schemeClr>
              </a:solidFill>
            </a:endParaRPr>
          </a:p>
          <a:p>
            <a:pPr lvl="3" eaLnBrk="1" hangingPunct="1">
              <a:lnSpc>
                <a:spcPct val="90000"/>
              </a:lnSpc>
              <a:buFontTx/>
              <a:buNone/>
            </a:pPr>
            <a:r>
              <a:rPr lang="en-GB" sz="2600" dirty="0">
                <a:solidFill>
                  <a:schemeClr val="tx1">
                    <a:lumMod val="50000"/>
                    <a:lumOff val="50000"/>
                  </a:schemeClr>
                </a:solidFill>
              </a:rPr>
              <a:t> </a:t>
            </a:r>
          </a:p>
          <a:p>
            <a:pPr lvl="3" eaLnBrk="1" hangingPunct="1">
              <a:lnSpc>
                <a:spcPct val="90000"/>
              </a:lnSpc>
              <a:buFontTx/>
              <a:buNone/>
            </a:pPr>
            <a:r>
              <a:rPr lang="en-GB" sz="2600" dirty="0">
                <a:solidFill>
                  <a:schemeClr val="tx1">
                    <a:lumMod val="50000"/>
                    <a:lumOff val="50000"/>
                  </a:schemeClr>
                </a:solidFill>
              </a:rPr>
              <a:t>	How would you make this action more visible?</a:t>
            </a:r>
          </a:p>
          <a:p>
            <a:pPr lvl="3" eaLnBrk="1" hangingPunct="1">
              <a:lnSpc>
                <a:spcPct val="90000"/>
              </a:lnSpc>
              <a:buFontTx/>
              <a:buNone/>
            </a:pPr>
            <a:r>
              <a:rPr lang="en-GB" sz="2600" dirty="0"/>
              <a:t> </a:t>
            </a:r>
          </a:p>
        </p:txBody>
      </p:sp>
      <p:pic>
        <p:nvPicPr>
          <p:cNvPr id="440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0"/>
            <a:ext cx="14605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Line 5"/>
          <p:cNvSpPr>
            <a:spLocks noChangeShapeType="1"/>
          </p:cNvSpPr>
          <p:nvPr/>
        </p:nvSpPr>
        <p:spPr bwMode="auto">
          <a:xfrm flipH="1">
            <a:off x="3124200" y="1981200"/>
            <a:ext cx="1828800" cy="6731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3594100" y="3129383"/>
            <a:ext cx="6464300" cy="3139321"/>
          </a:xfrm>
          <a:prstGeom prst="rect">
            <a:avLst/>
          </a:prstGeom>
          <a:noFill/>
        </p:spPr>
        <p:txBody>
          <a:bodyPr wrap="square" rtlCol="0">
            <a:spAutoFit/>
          </a:bodyPr>
          <a:lstStyle/>
          <a:p>
            <a:pPr marL="1828800" lvl="3" indent="-457200">
              <a:lnSpc>
                <a:spcPct val="90000"/>
              </a:lnSpc>
              <a:buFont typeface="Arial" panose="020B0604020202020204" pitchFamily="34" charset="0"/>
              <a:buChar char="•"/>
            </a:pPr>
            <a:r>
              <a:rPr lang="en-GB" sz="2000" dirty="0">
                <a:solidFill>
                  <a:srgbClr val="FF0000"/>
                </a:solidFill>
              </a:rPr>
              <a:t>Make the card reader more obvious</a:t>
            </a:r>
          </a:p>
          <a:p>
            <a:pPr marL="2286000" lvl="4" indent="-457200">
              <a:lnSpc>
                <a:spcPct val="90000"/>
              </a:lnSpc>
              <a:buFont typeface="Arial" panose="020B0604020202020204" pitchFamily="34" charset="0"/>
              <a:buChar char="•"/>
            </a:pPr>
            <a:r>
              <a:rPr lang="en-GB" sz="2000" dirty="0">
                <a:solidFill>
                  <a:schemeClr val="tx1">
                    <a:lumMod val="50000"/>
                    <a:lumOff val="50000"/>
                  </a:schemeClr>
                </a:solidFill>
              </a:rPr>
              <a:t>provide an auditory message, that says what to do (which language?)</a:t>
            </a:r>
          </a:p>
          <a:p>
            <a:pPr marL="2286000" lvl="4" indent="-457200">
              <a:lnSpc>
                <a:spcPct val="90000"/>
              </a:lnSpc>
              <a:buFont typeface="Arial" panose="020B0604020202020204" pitchFamily="34" charset="0"/>
              <a:buChar char="•"/>
            </a:pPr>
            <a:r>
              <a:rPr lang="en-GB" sz="2000" dirty="0">
                <a:solidFill>
                  <a:schemeClr val="tx1">
                    <a:lumMod val="50000"/>
                    <a:lumOff val="50000"/>
                  </a:schemeClr>
                </a:solidFill>
              </a:rPr>
              <a:t>provide a big label next to the card reader that flashes when someone enters (what about sight impaired?)</a:t>
            </a:r>
          </a:p>
          <a:p>
            <a:pPr marL="2286000" lvl="4" indent="-457200">
              <a:lnSpc>
                <a:spcPct val="90000"/>
              </a:lnSpc>
              <a:buFont typeface="Arial" panose="020B0604020202020204" pitchFamily="34" charset="0"/>
              <a:buChar char="•"/>
            </a:pPr>
            <a:r>
              <a:rPr lang="en-GB" sz="2000" dirty="0">
                <a:solidFill>
                  <a:schemeClr val="tx1">
                    <a:lumMod val="50000"/>
                    <a:lumOff val="50000"/>
                  </a:schemeClr>
                </a:solidFill>
              </a:rPr>
              <a:t>make relevant parts visible</a:t>
            </a:r>
          </a:p>
          <a:p>
            <a:pPr marL="2286000" lvl="4" indent="-457200">
              <a:lnSpc>
                <a:spcPct val="90000"/>
              </a:lnSpc>
              <a:buFont typeface="Arial" panose="020B0604020202020204" pitchFamily="34" charset="0"/>
              <a:buChar char="•"/>
            </a:pPr>
            <a:r>
              <a:rPr lang="en-GB" sz="2000" dirty="0">
                <a:solidFill>
                  <a:schemeClr val="tx1">
                    <a:lumMod val="50000"/>
                    <a:lumOff val="50000"/>
                  </a:schemeClr>
                </a:solidFill>
              </a:rPr>
              <a:t>make what has to be done obvious</a:t>
            </a:r>
          </a:p>
          <a:p>
            <a:pPr marL="1828800" lvl="3" indent="-457200">
              <a:lnSpc>
                <a:spcPct val="90000"/>
              </a:lnSpc>
              <a:buFont typeface="Arial" panose="020B0604020202020204" pitchFamily="34" charset="0"/>
              <a:buChar char="•"/>
            </a:pPr>
            <a:r>
              <a:rPr lang="en-GB" sz="2000" dirty="0">
                <a:solidFill>
                  <a:srgbClr val="FF0000"/>
                </a:solidFill>
              </a:rPr>
              <a:t>Not require it</a:t>
            </a:r>
          </a:p>
          <a:p>
            <a:pPr marL="1828800" lvl="3" indent="-457200">
              <a:lnSpc>
                <a:spcPct val="90000"/>
              </a:lnSpc>
              <a:buFont typeface="Arial" panose="020B0604020202020204" pitchFamily="34" charset="0"/>
              <a:buChar char="•"/>
            </a:pPr>
            <a:endParaRPr lang="en-GB" sz="2000" dirty="0">
              <a:solidFill>
                <a:srgbClr val="FF0000"/>
              </a:solidFill>
            </a:endParaRPr>
          </a:p>
          <a:p>
            <a:endParaRPr lang="en-US" dirty="0"/>
          </a:p>
        </p:txBody>
      </p:sp>
      <p:sp>
        <p:nvSpPr>
          <p:cNvPr id="3" name="Slide Number Placeholder 2"/>
          <p:cNvSpPr>
            <a:spLocks noGrp="1"/>
          </p:cNvSpPr>
          <p:nvPr>
            <p:ph type="sldNum" sz="quarter" idx="12"/>
          </p:nvPr>
        </p:nvSpPr>
        <p:spPr/>
        <p:txBody>
          <a:bodyPr/>
          <a:lstStyle/>
          <a:p>
            <a:fld id="{158853FB-C04E-4509-8966-74CC0ABE2E33}" type="slidenum">
              <a:rPr lang="en-US" smtClean="0"/>
              <a:t>42</a:t>
            </a:fld>
            <a:endParaRPr lang="en-US"/>
          </a:p>
        </p:txBody>
      </p:sp>
    </p:spTree>
    <p:extLst>
      <p:ext uri="{BB962C8B-B14F-4D97-AF65-F5344CB8AC3E}">
        <p14:creationId xmlns:p14="http://schemas.microsoft.com/office/powerpoint/2010/main" val="22088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8853FB-C04E-4509-8966-74CC0ABE2E33}" type="slidenum">
              <a:rPr lang="en-US" smtClean="0"/>
              <a:t>43</a:t>
            </a:fld>
            <a:endParaRPr lang="en-US"/>
          </a:p>
        </p:txBody>
      </p:sp>
      <p:pic>
        <p:nvPicPr>
          <p:cNvPr id="18434" name="Picture 2" descr="https://timgsa.baidu.com/timg?image&amp;quality=80&amp;size=b9999_10000&amp;sec=1516851785&amp;di=8ac5d2113a6d653b5f73fc9b8e2fa1d5&amp;imgtype=jpg&amp;er=1&amp;src=http%3A%2F%2Fimgsrc.baidu.com%2Fimage%2Fc0%253Dshijue1%252C0%252C0%252C294%252C40%2Fsign%3D02f4adcf68d9f2d3341c2cacc185e066%2F562c11dfa9ec8a131a27c5cefd03918fa0ecc0d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1" y="1752600"/>
            <a:ext cx="5334001" cy="3533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981200" y="660400"/>
            <a:ext cx="3455158" cy="5695950"/>
          </a:xfrm>
          <a:prstGeom prst="rect">
            <a:avLst/>
          </a:prstGeom>
        </p:spPr>
      </p:pic>
    </p:spTree>
    <p:extLst>
      <p:ext uri="{BB962C8B-B14F-4D97-AF65-F5344CB8AC3E}">
        <p14:creationId xmlns:p14="http://schemas.microsoft.com/office/powerpoint/2010/main" val="114537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8853FB-C04E-4509-8966-74CC0ABE2E33}" type="slidenum">
              <a:rPr lang="en-US" smtClean="0"/>
              <a:t>44</a:t>
            </a:fld>
            <a:endParaRPr lang="en-US"/>
          </a:p>
        </p:txBody>
      </p:sp>
      <p:sp>
        <p:nvSpPr>
          <p:cNvPr id="3" name="Rectangle 2"/>
          <p:cNvSpPr/>
          <p:nvPr/>
        </p:nvSpPr>
        <p:spPr>
          <a:xfrm>
            <a:off x="1861470" y="5851600"/>
            <a:ext cx="8108372" cy="369332"/>
          </a:xfrm>
          <a:prstGeom prst="rect">
            <a:avLst/>
          </a:prstGeom>
        </p:spPr>
        <p:txBody>
          <a:bodyPr wrap="square">
            <a:spAutoFit/>
          </a:bodyPr>
          <a:lstStyle/>
          <a:p>
            <a:r>
              <a:rPr lang="en-US" dirty="0"/>
              <a:t>http://sp16.cs179.org/2016/03/08/visibility-of-system-status-the-good-and-the-bad/</a:t>
            </a:r>
          </a:p>
        </p:txBody>
      </p:sp>
      <p:pic>
        <p:nvPicPr>
          <p:cNvPr id="18434" name="Picture 2" descr="Screen Shot 2016-03-08 at 3.00.55 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846" y="273445"/>
            <a:ext cx="4716667" cy="2455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4846" y="2903323"/>
            <a:ext cx="4755831" cy="707886"/>
          </a:xfrm>
          <a:prstGeom prst="rect">
            <a:avLst/>
          </a:prstGeom>
        </p:spPr>
        <p:txBody>
          <a:bodyPr wrap="square">
            <a:spAutoFit/>
          </a:bodyPr>
          <a:lstStyle/>
          <a:p>
            <a:r>
              <a:rPr lang="en-US" sz="2000" b="1" dirty="0">
                <a:solidFill>
                  <a:srgbClr val="555555"/>
                </a:solidFill>
                <a:latin typeface="+mj-lt"/>
              </a:rPr>
              <a:t>Anytime an application is open, the small gray dot appears below it in the doc.</a:t>
            </a:r>
            <a:endParaRPr lang="en-US" sz="2000" b="1" dirty="0">
              <a:latin typeface="+mj-lt"/>
            </a:endParaRPr>
          </a:p>
        </p:txBody>
      </p:sp>
      <p:pic>
        <p:nvPicPr>
          <p:cNvPr id="18436" name="Picture 4" descr="Screen Shot 2016-03-08 at 3.06.34 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512" y="1979404"/>
            <a:ext cx="3604260" cy="21385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57800" y="4512886"/>
            <a:ext cx="5410200" cy="707886"/>
          </a:xfrm>
          <a:prstGeom prst="rect">
            <a:avLst/>
          </a:prstGeom>
        </p:spPr>
        <p:txBody>
          <a:bodyPr wrap="square">
            <a:spAutoFit/>
          </a:bodyPr>
          <a:lstStyle/>
          <a:p>
            <a:r>
              <a:rPr lang="en-US" sz="2000" b="1" dirty="0">
                <a:solidFill>
                  <a:srgbClr val="555555"/>
                </a:solidFill>
                <a:latin typeface="+mj-lt"/>
              </a:rPr>
              <a:t>when a user clicks on a closed application, the icon will bounce as it is opened.</a:t>
            </a:r>
            <a:endParaRPr lang="en-US" sz="2000" b="1" dirty="0">
              <a:latin typeface="+mj-lt"/>
            </a:endParaRPr>
          </a:p>
        </p:txBody>
      </p:sp>
    </p:spTree>
    <p:extLst>
      <p:ext uri="{BB962C8B-B14F-4D97-AF65-F5344CB8AC3E}">
        <p14:creationId xmlns:p14="http://schemas.microsoft.com/office/powerpoint/2010/main" val="2344677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8853FB-C04E-4509-8966-74CC0ABE2E33}" type="slidenum">
              <a:rPr lang="en-US" smtClean="0"/>
              <a:t>45</a:t>
            </a:fld>
            <a:endParaRPr lang="en-US"/>
          </a:p>
        </p:txBody>
      </p:sp>
      <p:pic>
        <p:nvPicPr>
          <p:cNvPr id="19458" name="Picture 2" descr="Screen Shot 2016-03-08 at 5.38.06 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064" y="1295400"/>
            <a:ext cx="6926536" cy="29310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86401" y="457200"/>
            <a:ext cx="2496517" cy="400110"/>
          </a:xfrm>
          <a:prstGeom prst="rect">
            <a:avLst/>
          </a:prstGeom>
          <a:ln>
            <a:solidFill>
              <a:srgbClr val="FF0000"/>
            </a:solidFill>
          </a:ln>
        </p:spPr>
        <p:txBody>
          <a:bodyPr wrap="none">
            <a:spAutoFit/>
          </a:bodyPr>
          <a:lstStyle/>
          <a:p>
            <a:r>
              <a:rPr lang="en-US" sz="2000" b="1" dirty="0">
                <a:solidFill>
                  <a:srgbClr val="555555"/>
                </a:solidFill>
                <a:latin typeface="+mj-lt"/>
              </a:rPr>
              <a:t> your work is unsaved</a:t>
            </a:r>
            <a:endParaRPr lang="en-US" sz="2000" b="1" dirty="0">
              <a:latin typeface="+mj-lt"/>
            </a:endParaRPr>
          </a:p>
        </p:txBody>
      </p:sp>
      <p:cxnSp>
        <p:nvCxnSpPr>
          <p:cNvPr id="5" name="Straight Arrow Connector 4"/>
          <p:cNvCxnSpPr/>
          <p:nvPr/>
        </p:nvCxnSpPr>
        <p:spPr>
          <a:xfrm flipH="1">
            <a:off x="2209800" y="685800"/>
            <a:ext cx="3124200" cy="457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828800" y="1143000"/>
            <a:ext cx="762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51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8853FB-C04E-4509-8966-74CC0ABE2E33}" type="slidenum">
              <a:rPr lang="en-US" smtClean="0"/>
              <a:t>46</a:t>
            </a:fld>
            <a:endParaRPr lang="en-US"/>
          </a:p>
        </p:txBody>
      </p:sp>
      <p:pic>
        <p:nvPicPr>
          <p:cNvPr id="20482" name="Picture 2" descr="IMG_24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143000"/>
            <a:ext cx="214312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50774" y="4267200"/>
            <a:ext cx="1952522" cy="400110"/>
          </a:xfrm>
          <a:prstGeom prst="rect">
            <a:avLst/>
          </a:prstGeom>
        </p:spPr>
        <p:txBody>
          <a:bodyPr wrap="none">
            <a:spAutoFit/>
          </a:bodyPr>
          <a:lstStyle/>
          <a:p>
            <a:r>
              <a:rPr lang="en-US" sz="2000" b="1" dirty="0">
                <a:solidFill>
                  <a:srgbClr val="555555"/>
                </a:solidFill>
                <a:latin typeface="+mj-lt"/>
              </a:rPr>
              <a:t>portable charger</a:t>
            </a:r>
            <a:endParaRPr lang="en-US" sz="2000" b="1" dirty="0">
              <a:latin typeface="+mj-lt"/>
            </a:endParaRPr>
          </a:p>
        </p:txBody>
      </p:sp>
      <p:sp>
        <p:nvSpPr>
          <p:cNvPr id="4" name="Rectangle 3"/>
          <p:cNvSpPr/>
          <p:nvPr/>
        </p:nvSpPr>
        <p:spPr>
          <a:xfrm>
            <a:off x="4639004" y="2138304"/>
            <a:ext cx="5674321" cy="1877437"/>
          </a:xfrm>
          <a:prstGeom prst="rect">
            <a:avLst/>
          </a:prstGeom>
        </p:spPr>
        <p:txBody>
          <a:bodyPr wrap="square">
            <a:spAutoFit/>
          </a:bodyPr>
          <a:lstStyle/>
          <a:p>
            <a:pPr fontAlgn="base"/>
            <a:r>
              <a:rPr lang="en-US" sz="3200" b="1" dirty="0">
                <a:latin typeface="+mj-lt"/>
              </a:rPr>
              <a:t>There is no way to tell whether or not the portable charger has been charged.</a:t>
            </a:r>
            <a:br>
              <a:rPr lang="en-US" sz="2000" b="1" dirty="0">
                <a:latin typeface="+mj-lt"/>
              </a:rPr>
            </a:br>
            <a:endParaRPr lang="en-US" sz="2000" b="1" dirty="0">
              <a:latin typeface="+mj-lt"/>
            </a:endParaRPr>
          </a:p>
        </p:txBody>
      </p:sp>
    </p:spTree>
    <p:extLst>
      <p:ext uri="{BB962C8B-B14F-4D97-AF65-F5344CB8AC3E}">
        <p14:creationId xmlns:p14="http://schemas.microsoft.com/office/powerpoint/2010/main" val="150605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p:txBody>
          <a:bodyPr>
            <a:normAutofit/>
          </a:bodyPr>
          <a:lstStyle/>
          <a:p>
            <a:pPr eaLnBrk="1" hangingPunct="1"/>
            <a:r>
              <a:rPr lang="en-GB" dirty="0"/>
              <a:t>Visibility</a:t>
            </a:r>
          </a:p>
        </p:txBody>
      </p:sp>
      <p:sp>
        <p:nvSpPr>
          <p:cNvPr id="3078" name="Rectangle 3"/>
          <p:cNvSpPr>
            <a:spLocks noGrp="1" noChangeArrowheads="1"/>
          </p:cNvSpPr>
          <p:nvPr>
            <p:ph type="body" idx="4294967295"/>
          </p:nvPr>
        </p:nvSpPr>
        <p:spPr/>
        <p:txBody>
          <a:bodyPr/>
          <a:lstStyle/>
          <a:p>
            <a:pPr eaLnBrk="1" hangingPunct="1"/>
            <a:r>
              <a:rPr lang="en-GB" dirty="0">
                <a:solidFill>
                  <a:schemeClr val="tx1">
                    <a:lumMod val="50000"/>
                    <a:lumOff val="50000"/>
                  </a:schemeClr>
                </a:solidFill>
              </a:rPr>
              <a:t>Invisible automatic</a:t>
            </a:r>
            <a:br>
              <a:rPr lang="en-GB" dirty="0">
                <a:solidFill>
                  <a:schemeClr val="tx1">
                    <a:lumMod val="50000"/>
                    <a:lumOff val="50000"/>
                  </a:schemeClr>
                </a:solidFill>
              </a:rPr>
            </a:br>
            <a:r>
              <a:rPr lang="en-GB" dirty="0">
                <a:solidFill>
                  <a:schemeClr val="tx1">
                    <a:lumMod val="50000"/>
                    <a:lumOff val="50000"/>
                  </a:schemeClr>
                </a:solidFill>
              </a:rPr>
              <a:t>controls can make it </a:t>
            </a:r>
            <a:br>
              <a:rPr lang="en-GB" dirty="0">
                <a:solidFill>
                  <a:schemeClr val="tx1">
                    <a:lumMod val="50000"/>
                    <a:lumOff val="50000"/>
                  </a:schemeClr>
                </a:solidFill>
              </a:rPr>
            </a:br>
            <a:r>
              <a:rPr lang="en-GB" dirty="0">
                <a:solidFill>
                  <a:schemeClr val="tx1">
                    <a:lumMod val="50000"/>
                    <a:lumOff val="50000"/>
                  </a:schemeClr>
                </a:solidFill>
              </a:rPr>
              <a:t>more difficult </a:t>
            </a:r>
            <a:br>
              <a:rPr lang="en-GB" dirty="0">
                <a:solidFill>
                  <a:schemeClr val="tx1">
                    <a:lumMod val="50000"/>
                    <a:lumOff val="50000"/>
                  </a:schemeClr>
                </a:solidFill>
              </a:rPr>
            </a:br>
            <a:r>
              <a:rPr lang="en-GB" dirty="0">
                <a:solidFill>
                  <a:schemeClr val="tx1">
                    <a:lumMod val="50000"/>
                    <a:lumOff val="50000"/>
                  </a:schemeClr>
                </a:solidFill>
              </a:rPr>
              <a:t>to use</a:t>
            </a:r>
            <a:br>
              <a:rPr lang="en-GB" dirty="0">
                <a:solidFill>
                  <a:schemeClr val="tx1">
                    <a:lumMod val="50000"/>
                    <a:lumOff val="50000"/>
                  </a:schemeClr>
                </a:solidFill>
              </a:rPr>
            </a:br>
            <a:endParaRPr lang="en-GB" dirty="0">
              <a:solidFill>
                <a:schemeClr val="tx1">
                  <a:lumMod val="50000"/>
                  <a:lumOff val="50000"/>
                </a:schemeClr>
              </a:solidFill>
            </a:endParaRPr>
          </a:p>
          <a:p>
            <a:r>
              <a:rPr lang="en-GB" dirty="0">
                <a:solidFill>
                  <a:schemeClr val="tx1">
                    <a:lumMod val="50000"/>
                    <a:lumOff val="50000"/>
                  </a:schemeClr>
                </a:solidFill>
              </a:rPr>
              <a:t>What do I do if I am </a:t>
            </a:r>
            <a:br>
              <a:rPr lang="en-GB" dirty="0">
                <a:solidFill>
                  <a:schemeClr val="tx1">
                    <a:lumMod val="50000"/>
                    <a:lumOff val="50000"/>
                  </a:schemeClr>
                </a:solidFill>
              </a:rPr>
            </a:br>
            <a:r>
              <a:rPr lang="en-GB" dirty="0">
                <a:solidFill>
                  <a:schemeClr val="tx1">
                    <a:lumMod val="50000"/>
                    <a:lumOff val="50000"/>
                  </a:schemeClr>
                </a:solidFill>
              </a:rPr>
              <a:t>wearing black?</a:t>
            </a:r>
          </a:p>
        </p:txBody>
      </p:sp>
      <p:graphicFrame>
        <p:nvGraphicFramePr>
          <p:cNvPr id="3074" name="Object 2"/>
          <p:cNvGraphicFramePr>
            <a:graphicFrameLocks noChangeAspect="1"/>
          </p:cNvGraphicFramePr>
          <p:nvPr>
            <p:extLst>
              <p:ext uri="{D42A27DB-BD31-4B8C-83A1-F6EECF244321}">
                <p14:modId xmlns:p14="http://schemas.microsoft.com/office/powerpoint/2010/main" val="710393278"/>
              </p:ext>
            </p:extLst>
          </p:nvPr>
        </p:nvGraphicFramePr>
        <p:xfrm>
          <a:off x="7086601" y="1417638"/>
          <a:ext cx="2493963" cy="4375150"/>
        </p:xfrm>
        <a:graphic>
          <a:graphicData uri="http://schemas.openxmlformats.org/presentationml/2006/ole">
            <mc:AlternateContent xmlns:mc="http://schemas.openxmlformats.org/markup-compatibility/2006">
              <mc:Choice xmlns:v="urn:schemas-microsoft-com:vml" Requires="v">
                <p:oleObj name="Document" r:id="rId3" imgW="3145536" imgH="5516880" progId="Word.Document.8">
                  <p:embed/>
                </p:oleObj>
              </mc:Choice>
              <mc:Fallback>
                <p:oleObj name="Document" r:id="rId3" imgW="3145536" imgH="5516880" progId="Word.Document.8">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1" y="1417638"/>
                        <a:ext cx="2493963" cy="437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158853FB-C04E-4509-8966-74CC0ABE2E33}" type="slidenum">
              <a:rPr lang="en-US" smtClean="0"/>
              <a:t>47</a:t>
            </a:fld>
            <a:endParaRPr lang="en-US"/>
          </a:p>
        </p:txBody>
      </p:sp>
    </p:spTree>
    <p:extLst>
      <p:ext uri="{BB962C8B-B14F-4D97-AF65-F5344CB8AC3E}">
        <p14:creationId xmlns:p14="http://schemas.microsoft.com/office/powerpoint/2010/main" val="3978355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visibility mistakes</a:t>
            </a:r>
          </a:p>
        </p:txBody>
      </p:sp>
      <p:sp>
        <p:nvSpPr>
          <p:cNvPr id="3" name="Content Placeholder 2"/>
          <p:cNvSpPr>
            <a:spLocks noGrp="1"/>
          </p:cNvSpPr>
          <p:nvPr>
            <p:ph idx="1"/>
          </p:nvPr>
        </p:nvSpPr>
        <p:spPr>
          <a:xfrm>
            <a:off x="838200" y="1584326"/>
            <a:ext cx="10134600" cy="4525963"/>
          </a:xfrm>
        </p:spPr>
        <p:txBody>
          <a:bodyPr/>
          <a:lstStyle/>
          <a:p>
            <a:r>
              <a:rPr lang="en-US" dirty="0">
                <a:solidFill>
                  <a:schemeClr val="tx1">
                    <a:lumMod val="50000"/>
                    <a:lumOff val="50000"/>
                  </a:schemeClr>
                </a:solidFill>
              </a:rPr>
              <a:t>Link not indicated until you hover over it</a:t>
            </a:r>
          </a:p>
          <a:p>
            <a:r>
              <a:rPr lang="en-US" dirty="0">
                <a:solidFill>
                  <a:schemeClr val="tx1">
                    <a:lumMod val="50000"/>
                    <a:lumOff val="50000"/>
                  </a:schemeClr>
                </a:solidFill>
              </a:rPr>
              <a:t>You don’t know what can be found by clicking on a link until you click on and go to that page</a:t>
            </a:r>
          </a:p>
          <a:p>
            <a:r>
              <a:rPr lang="en-US" dirty="0">
                <a:solidFill>
                  <a:schemeClr val="tx1">
                    <a:lumMod val="50000"/>
                    <a:lumOff val="50000"/>
                  </a:schemeClr>
                </a:solidFill>
              </a:rPr>
              <a:t>Items needed for earlier decisions are hidden in an accordion menu</a:t>
            </a:r>
          </a:p>
          <a:p>
            <a:r>
              <a:rPr lang="en-US" dirty="0">
                <a:solidFill>
                  <a:schemeClr val="tx1">
                    <a:lumMod val="50000"/>
                    <a:lumOff val="50000"/>
                  </a:schemeClr>
                </a:solidFill>
              </a:rPr>
              <a:t>Items needed for earlier decisions are below the fold or off focus</a:t>
            </a:r>
          </a:p>
          <a:p>
            <a:endParaRPr lang="en-US" dirty="0"/>
          </a:p>
        </p:txBody>
      </p:sp>
      <p:sp>
        <p:nvSpPr>
          <p:cNvPr id="4" name="Slide Number Placeholder 3"/>
          <p:cNvSpPr>
            <a:spLocks noGrp="1"/>
          </p:cNvSpPr>
          <p:nvPr>
            <p:ph type="sldNum" sz="quarter" idx="12"/>
          </p:nvPr>
        </p:nvSpPr>
        <p:spPr/>
        <p:txBody>
          <a:bodyPr/>
          <a:lstStyle/>
          <a:p>
            <a:fld id="{158853FB-C04E-4509-8966-74CC0ABE2E33}" type="slidenum">
              <a:rPr lang="en-US" smtClean="0"/>
              <a:t>48</a:t>
            </a:fld>
            <a:endParaRPr lang="en-US"/>
          </a:p>
        </p:txBody>
      </p:sp>
      <p:pic>
        <p:nvPicPr>
          <p:cNvPr id="6" name="Picture 5">
            <a:extLst>
              <a:ext uri="{FF2B5EF4-FFF2-40B4-BE49-F238E27FC236}">
                <a16:creationId xmlns:a16="http://schemas.microsoft.com/office/drawing/2014/main" id="{1771AD35-E6FF-42C9-8E83-B01E91BBBF6A}"/>
              </a:ext>
            </a:extLst>
          </p:cNvPr>
          <p:cNvPicPr>
            <a:picLocks noChangeAspect="1"/>
          </p:cNvPicPr>
          <p:nvPr/>
        </p:nvPicPr>
        <p:blipFill rotWithShape="1">
          <a:blip r:embed="rId2"/>
          <a:srcRect t="55319" r="61611"/>
          <a:stretch/>
        </p:blipFill>
        <p:spPr>
          <a:xfrm>
            <a:off x="9448800" y="747711"/>
            <a:ext cx="2285999" cy="1600201"/>
          </a:xfrm>
          <a:prstGeom prst="rect">
            <a:avLst/>
          </a:prstGeom>
        </p:spPr>
      </p:pic>
    </p:spTree>
    <p:extLst>
      <p:ext uri="{BB962C8B-B14F-4D97-AF65-F5344CB8AC3E}">
        <p14:creationId xmlns:p14="http://schemas.microsoft.com/office/powerpoint/2010/main" val="803730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idx="4294967295"/>
          </p:nvPr>
        </p:nvSpPr>
        <p:spPr/>
        <p:txBody>
          <a:bodyPr/>
          <a:lstStyle/>
          <a:p>
            <a:pPr eaLnBrk="1" hangingPunct="1"/>
            <a:r>
              <a:rPr lang="en-GB"/>
              <a:t>Feedback</a:t>
            </a:r>
          </a:p>
        </p:txBody>
      </p:sp>
      <p:sp>
        <p:nvSpPr>
          <p:cNvPr id="45061" name="Rectangle 3"/>
          <p:cNvSpPr>
            <a:spLocks noGrp="1" noChangeArrowheads="1"/>
          </p:cNvSpPr>
          <p:nvPr>
            <p:ph type="body" idx="4294967295"/>
          </p:nvPr>
        </p:nvSpPr>
        <p:spPr>
          <a:xfrm>
            <a:off x="457200" y="1470819"/>
            <a:ext cx="10668000" cy="4114800"/>
          </a:xfrm>
        </p:spPr>
        <p:txBody>
          <a:bodyPr/>
          <a:lstStyle/>
          <a:p>
            <a:pPr>
              <a:spcBef>
                <a:spcPts val="1200"/>
              </a:spcBef>
            </a:pPr>
            <a:r>
              <a:rPr lang="en-US" sz="2800" dirty="0">
                <a:solidFill>
                  <a:schemeClr val="tx1">
                    <a:lumMod val="50000"/>
                    <a:lumOff val="50000"/>
                  </a:schemeClr>
                </a:solidFill>
              </a:rPr>
              <a:t>Feedback communicates the results of any interaction, making it visible and understandable.</a:t>
            </a:r>
          </a:p>
          <a:p>
            <a:pPr>
              <a:spcBef>
                <a:spcPts val="1200"/>
              </a:spcBef>
            </a:pPr>
            <a:r>
              <a:rPr lang="en-US" sz="2800" dirty="0">
                <a:solidFill>
                  <a:schemeClr val="tx1">
                    <a:lumMod val="50000"/>
                    <a:lumOff val="50000"/>
                  </a:schemeClr>
                </a:solidFill>
              </a:rPr>
              <a:t>Its job is to give the user a signal that they (or the product) have succeeded or failed at performing a task.</a:t>
            </a:r>
          </a:p>
          <a:p>
            <a:pPr marL="0" indent="0">
              <a:buNone/>
            </a:pPr>
            <a:r>
              <a:rPr lang="en-GB" sz="2000" dirty="0">
                <a:solidFill>
                  <a:schemeClr val="tx1">
                    <a:lumMod val="50000"/>
                    <a:lumOff val="50000"/>
                  </a:schemeClr>
                </a:solidFill>
              </a:rPr>
              <a:t>	e.g. when screen button clicked on provides sound or red 	highlight feedback:</a:t>
            </a:r>
          </a:p>
        </p:txBody>
      </p:sp>
      <p:pic>
        <p:nvPicPr>
          <p:cNvPr id="450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6"/>
          <p:cNvSpPr>
            <a:spLocks noChangeArrowheads="1"/>
          </p:cNvSpPr>
          <p:nvPr/>
        </p:nvSpPr>
        <p:spPr bwMode="auto">
          <a:xfrm>
            <a:off x="4610100" y="5485944"/>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pic>
        <p:nvPicPr>
          <p:cNvPr id="4506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9530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 Box 8"/>
          <p:cNvSpPr txBox="1">
            <a:spLocks noChangeArrowheads="1"/>
          </p:cNvSpPr>
          <p:nvPr/>
        </p:nvSpPr>
        <p:spPr bwMode="auto">
          <a:xfrm>
            <a:off x="4343400" y="4905167"/>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dirty="0">
                <a:latin typeface="Geneva" charset="0"/>
              </a:rPr>
              <a:t>“</a:t>
            </a:r>
            <a:r>
              <a:rPr lang="en-GB" dirty="0" err="1">
                <a:latin typeface="Geneva" charset="0"/>
              </a:rPr>
              <a:t>ccclichhk</a:t>
            </a:r>
            <a:r>
              <a:rPr lang="en-GB" dirty="0">
                <a:latin typeface="Geneva" charset="0"/>
              </a:rPr>
              <a:t>”</a:t>
            </a:r>
          </a:p>
        </p:txBody>
      </p:sp>
      <p:sp>
        <p:nvSpPr>
          <p:cNvPr id="45067" name="Line 9"/>
          <p:cNvSpPr>
            <a:spLocks noChangeShapeType="1"/>
          </p:cNvSpPr>
          <p:nvPr/>
        </p:nvSpPr>
        <p:spPr bwMode="auto">
          <a:xfrm>
            <a:off x="4038600" y="51054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68" name="Line 10"/>
          <p:cNvSpPr>
            <a:spLocks noChangeShapeType="1"/>
          </p:cNvSpPr>
          <p:nvPr/>
        </p:nvSpPr>
        <p:spPr bwMode="auto">
          <a:xfrm>
            <a:off x="4038600" y="55626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158853FB-C04E-4509-8966-74CC0ABE2E33}" type="slidenum">
              <a:rPr lang="en-US" smtClean="0"/>
              <a:t>49</a:t>
            </a:fld>
            <a:endParaRPr lang="en-US"/>
          </a:p>
        </p:txBody>
      </p:sp>
    </p:spTree>
    <p:extLst>
      <p:ext uri="{BB962C8B-B14F-4D97-AF65-F5344CB8AC3E}">
        <p14:creationId xmlns:p14="http://schemas.microsoft.com/office/powerpoint/2010/main" val="263780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63084" y="5157788"/>
            <a:ext cx="10363200" cy="1362075"/>
          </a:xfrm>
        </p:spPr>
        <p:txBody>
          <a:bodyPr>
            <a:normAutofit/>
          </a:bodyPr>
          <a:lstStyle/>
          <a:p>
            <a:r>
              <a:rPr lang="en-US" sz="3600" dirty="0"/>
              <a:t>Less subjective – more objective</a:t>
            </a:r>
          </a:p>
        </p:txBody>
      </p:sp>
      <p:sp>
        <p:nvSpPr>
          <p:cNvPr id="7" name="Text Placeholder 6"/>
          <p:cNvSpPr>
            <a:spLocks noGrp="1"/>
          </p:cNvSpPr>
          <p:nvPr>
            <p:ph type="body" idx="1"/>
          </p:nvPr>
        </p:nvSpPr>
        <p:spPr>
          <a:xfrm>
            <a:off x="963084" y="3657600"/>
            <a:ext cx="10363200" cy="1500187"/>
          </a:xfrm>
        </p:spPr>
        <p:txBody>
          <a:bodyPr>
            <a:normAutofit/>
          </a:bodyPr>
          <a:lstStyle/>
          <a:p>
            <a:r>
              <a:rPr lang="en-US" sz="2400" b="1" dirty="0"/>
              <a:t>Human Factors – Usability – User Experience</a:t>
            </a:r>
          </a:p>
        </p:txBody>
      </p:sp>
      <p:sp>
        <p:nvSpPr>
          <p:cNvPr id="2" name="Slide Number Placeholder 1"/>
          <p:cNvSpPr>
            <a:spLocks noGrp="1"/>
          </p:cNvSpPr>
          <p:nvPr>
            <p:ph type="sldNum" sz="quarter" idx="12"/>
          </p:nvPr>
        </p:nvSpPr>
        <p:spPr/>
        <p:txBody>
          <a:bodyPr/>
          <a:lstStyle/>
          <a:p>
            <a:fld id="{81F99B5E-8DA3-4123-BC34-DCAC8D71909B}" type="slidenum">
              <a:rPr lang="en-US" smtClean="0"/>
              <a:pPr/>
              <a:t>5</a:t>
            </a:fld>
            <a:endParaRPr lang="en-US" dirty="0"/>
          </a:p>
        </p:txBody>
      </p:sp>
    </p:spTree>
    <p:extLst>
      <p:ext uri="{BB962C8B-B14F-4D97-AF65-F5344CB8AC3E}">
        <p14:creationId xmlns:p14="http://schemas.microsoft.com/office/powerpoint/2010/main" val="2005776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Feedback</a:t>
            </a:r>
          </a:p>
        </p:txBody>
      </p:sp>
      <p:sp>
        <p:nvSpPr>
          <p:cNvPr id="5" name="Content Placeholder 4"/>
          <p:cNvSpPr>
            <a:spLocks noGrp="1"/>
          </p:cNvSpPr>
          <p:nvPr>
            <p:ph idx="1"/>
          </p:nvPr>
        </p:nvSpPr>
        <p:spPr/>
        <p:txBody>
          <a:bodyPr/>
          <a:lstStyle/>
          <a:p>
            <a:pPr fontAlgn="base">
              <a:buFont typeface="+mj-lt"/>
              <a:buAutoNum type="arabicPeriod"/>
            </a:pPr>
            <a:r>
              <a:rPr lang="en-US" b="1" dirty="0">
                <a:solidFill>
                  <a:srgbClr val="484848"/>
                </a:solidFill>
                <a:latin typeface="+mj-lt"/>
              </a:rPr>
              <a:t>Location:</a:t>
            </a:r>
            <a:r>
              <a:rPr lang="en-US" dirty="0">
                <a:solidFill>
                  <a:srgbClr val="484848"/>
                </a:solidFill>
                <a:latin typeface="+mj-lt"/>
              </a:rPr>
              <a:t> Where </a:t>
            </a:r>
            <a:r>
              <a:rPr lang="en-US" i="1" dirty="0">
                <a:solidFill>
                  <a:srgbClr val="484848"/>
                </a:solidFill>
                <a:latin typeface="+mj-lt"/>
              </a:rPr>
              <a:t>am</a:t>
            </a:r>
            <a:r>
              <a:rPr lang="en-US" dirty="0">
                <a:solidFill>
                  <a:srgbClr val="484848"/>
                </a:solidFill>
                <a:latin typeface="+mj-lt"/>
              </a:rPr>
              <a:t> I?</a:t>
            </a:r>
          </a:p>
          <a:p>
            <a:pPr fontAlgn="base">
              <a:buFont typeface="+mj-lt"/>
              <a:buAutoNum type="arabicPeriod"/>
            </a:pPr>
            <a:r>
              <a:rPr lang="en-US" b="1" dirty="0">
                <a:solidFill>
                  <a:srgbClr val="484848"/>
                </a:solidFill>
                <a:latin typeface="+mj-lt"/>
              </a:rPr>
              <a:t>Current Status:</a:t>
            </a:r>
            <a:r>
              <a:rPr lang="en-US" dirty="0">
                <a:solidFill>
                  <a:srgbClr val="484848"/>
                </a:solidFill>
                <a:latin typeface="+mj-lt"/>
              </a:rPr>
              <a:t> What’s happening — and is it </a:t>
            </a:r>
            <a:r>
              <a:rPr lang="en-US" i="1" dirty="0">
                <a:solidFill>
                  <a:srgbClr val="484848"/>
                </a:solidFill>
                <a:latin typeface="+mj-lt"/>
              </a:rPr>
              <a:t>still</a:t>
            </a:r>
            <a:r>
              <a:rPr lang="en-US" dirty="0">
                <a:solidFill>
                  <a:srgbClr val="484848"/>
                </a:solidFill>
                <a:latin typeface="+mj-lt"/>
              </a:rPr>
              <a:t> happening?</a:t>
            </a:r>
          </a:p>
          <a:p>
            <a:pPr fontAlgn="base">
              <a:buFont typeface="+mj-lt"/>
              <a:buAutoNum type="arabicPeriod"/>
            </a:pPr>
            <a:r>
              <a:rPr lang="en-US" b="1" dirty="0">
                <a:solidFill>
                  <a:srgbClr val="484848"/>
                </a:solidFill>
                <a:latin typeface="+mj-lt"/>
              </a:rPr>
              <a:t>Future Status:</a:t>
            </a:r>
            <a:r>
              <a:rPr lang="en-US" dirty="0">
                <a:solidFill>
                  <a:srgbClr val="484848"/>
                </a:solidFill>
                <a:latin typeface="+mj-lt"/>
              </a:rPr>
              <a:t> What will happen </a:t>
            </a:r>
            <a:r>
              <a:rPr lang="en-US" i="1" dirty="0">
                <a:solidFill>
                  <a:srgbClr val="484848"/>
                </a:solidFill>
                <a:latin typeface="+mj-lt"/>
              </a:rPr>
              <a:t>next</a:t>
            </a:r>
            <a:r>
              <a:rPr lang="en-US" dirty="0">
                <a:solidFill>
                  <a:srgbClr val="484848"/>
                </a:solidFill>
                <a:latin typeface="+mj-lt"/>
              </a:rPr>
              <a:t>?</a:t>
            </a:r>
          </a:p>
          <a:p>
            <a:pPr fontAlgn="base">
              <a:buFont typeface="+mj-lt"/>
              <a:buAutoNum type="arabicPeriod"/>
            </a:pPr>
            <a:r>
              <a:rPr lang="en-US" b="1" dirty="0">
                <a:solidFill>
                  <a:srgbClr val="484848"/>
                </a:solidFill>
                <a:latin typeface="+mj-lt"/>
              </a:rPr>
              <a:t>Outcomes &amp; Results: </a:t>
            </a:r>
            <a:r>
              <a:rPr lang="en-US" dirty="0">
                <a:solidFill>
                  <a:srgbClr val="484848"/>
                </a:solidFill>
                <a:latin typeface="+mj-lt"/>
              </a:rPr>
              <a:t>What </a:t>
            </a:r>
            <a:r>
              <a:rPr lang="en-US" i="1" dirty="0">
                <a:solidFill>
                  <a:srgbClr val="484848"/>
                </a:solidFill>
                <a:latin typeface="+mj-lt"/>
              </a:rPr>
              <a:t>just</a:t>
            </a:r>
            <a:r>
              <a:rPr lang="en-US" dirty="0">
                <a:solidFill>
                  <a:srgbClr val="484848"/>
                </a:solidFill>
                <a:latin typeface="+mj-lt"/>
              </a:rPr>
              <a:t> happened?</a:t>
            </a:r>
          </a:p>
          <a:p>
            <a:endParaRPr lang="en-US" dirty="0"/>
          </a:p>
        </p:txBody>
      </p:sp>
      <p:sp>
        <p:nvSpPr>
          <p:cNvPr id="2" name="Slide Number Placeholder 1"/>
          <p:cNvSpPr>
            <a:spLocks noGrp="1"/>
          </p:cNvSpPr>
          <p:nvPr>
            <p:ph type="sldNum" sz="quarter" idx="12"/>
          </p:nvPr>
        </p:nvSpPr>
        <p:spPr/>
        <p:txBody>
          <a:bodyPr/>
          <a:lstStyle/>
          <a:p>
            <a:fld id="{158853FB-C04E-4509-8966-74CC0ABE2E33}" type="slidenum">
              <a:rPr lang="en-US" smtClean="0"/>
              <a:t>50</a:t>
            </a:fld>
            <a:endParaRPr lang="en-US"/>
          </a:p>
        </p:txBody>
      </p:sp>
    </p:spTree>
    <p:extLst>
      <p:ext uri="{BB962C8B-B14F-4D97-AF65-F5344CB8AC3E}">
        <p14:creationId xmlns:p14="http://schemas.microsoft.com/office/powerpoint/2010/main" val="3020884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US" dirty="0"/>
              <a:t>Common feedback mistake</a:t>
            </a:r>
          </a:p>
        </p:txBody>
      </p:sp>
      <p:sp>
        <p:nvSpPr>
          <p:cNvPr id="3" name="Content Placeholder 2"/>
          <p:cNvSpPr>
            <a:spLocks noGrp="1"/>
          </p:cNvSpPr>
          <p:nvPr>
            <p:ph idx="1"/>
          </p:nvPr>
        </p:nvSpPr>
        <p:spPr>
          <a:xfrm>
            <a:off x="685800" y="1219201"/>
            <a:ext cx="10363200" cy="4906963"/>
          </a:xfrm>
        </p:spPr>
        <p:txBody>
          <a:bodyPr/>
          <a:lstStyle/>
          <a:p>
            <a:r>
              <a:rPr lang="en-US" dirty="0">
                <a:solidFill>
                  <a:schemeClr val="tx1">
                    <a:lumMod val="75000"/>
                    <a:lumOff val="25000"/>
                  </a:schemeClr>
                </a:solidFill>
              </a:rPr>
              <a:t>Forgetting the confirmation page</a:t>
            </a:r>
          </a:p>
          <a:p>
            <a:pPr lvl="1"/>
            <a:r>
              <a:rPr lang="en-US" dirty="0">
                <a:solidFill>
                  <a:schemeClr val="tx1">
                    <a:lumMod val="75000"/>
                    <a:lumOff val="25000"/>
                  </a:schemeClr>
                </a:solidFill>
              </a:rPr>
              <a:t>Outlook sends emails without confirmation</a:t>
            </a:r>
          </a:p>
          <a:p>
            <a:r>
              <a:rPr lang="en-US" dirty="0">
                <a:solidFill>
                  <a:schemeClr val="tx1">
                    <a:lumMod val="75000"/>
                    <a:lumOff val="25000"/>
                  </a:schemeClr>
                </a:solidFill>
              </a:rPr>
              <a:t>No error message</a:t>
            </a:r>
          </a:p>
          <a:p>
            <a:r>
              <a:rPr lang="en-US" dirty="0">
                <a:solidFill>
                  <a:schemeClr val="tx1">
                    <a:lumMod val="75000"/>
                    <a:lumOff val="25000"/>
                  </a:schemeClr>
                </a:solidFill>
              </a:rPr>
              <a:t>Long page load time without a spinner </a:t>
            </a:r>
            <a:br>
              <a:rPr lang="en-US" dirty="0">
                <a:solidFill>
                  <a:schemeClr val="tx1">
                    <a:lumMod val="75000"/>
                    <a:lumOff val="25000"/>
                  </a:schemeClr>
                </a:solidFill>
              </a:rPr>
            </a:br>
            <a:r>
              <a:rPr lang="en-US" sz="2400" dirty="0">
                <a:solidFill>
                  <a:schemeClr val="tx1">
                    <a:lumMod val="75000"/>
                    <a:lumOff val="25000"/>
                  </a:schemeClr>
                </a:solidFill>
              </a:rPr>
              <a:t>(did I click on that link?  Hmm…maybe I had better click it again.)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16" t="18663" r="37513" b="8913"/>
          <a:stretch/>
        </p:blipFill>
        <p:spPr>
          <a:xfrm>
            <a:off x="6553200" y="3917850"/>
            <a:ext cx="3276600" cy="2323407"/>
          </a:xfrm>
          <a:prstGeom prst="rect">
            <a:avLst/>
          </a:prstGeom>
        </p:spPr>
      </p:pic>
      <p:sp>
        <p:nvSpPr>
          <p:cNvPr id="5" name="Slide Number Placeholder 4"/>
          <p:cNvSpPr>
            <a:spLocks noGrp="1"/>
          </p:cNvSpPr>
          <p:nvPr>
            <p:ph type="sldNum" sz="quarter" idx="12"/>
          </p:nvPr>
        </p:nvSpPr>
        <p:spPr/>
        <p:txBody>
          <a:bodyPr/>
          <a:lstStyle/>
          <a:p>
            <a:fld id="{158853FB-C04E-4509-8966-74CC0ABE2E33}" type="slidenum">
              <a:rPr lang="en-US" smtClean="0"/>
              <a:t>51</a:t>
            </a:fld>
            <a:endParaRPr lang="en-US"/>
          </a:p>
        </p:txBody>
      </p:sp>
    </p:spTree>
    <p:extLst>
      <p:ext uri="{BB962C8B-B14F-4D97-AF65-F5344CB8AC3E}">
        <p14:creationId xmlns:p14="http://schemas.microsoft.com/office/powerpoint/2010/main" val="384949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457575"/>
            <a:ext cx="10363200" cy="2668588"/>
          </a:xfrm>
        </p:spPr>
        <p:txBody>
          <a:bodyPr>
            <a:normAutofit/>
          </a:bodyPr>
          <a:lstStyle/>
          <a:p>
            <a:r>
              <a:rPr lang="en-US" dirty="0"/>
              <a:t>Failing to acknowledge an interaction can lead to unnecessary repetition of actions and errors or mistakes.</a:t>
            </a:r>
          </a:p>
          <a:p>
            <a:r>
              <a:rPr lang="en-US" dirty="0"/>
              <a:t>E.g., clicking the Buy Now button three times because nothing’s happening onscreen... and ordering </a:t>
            </a:r>
            <a:r>
              <a:rPr lang="en-US" dirty="0" err="1"/>
              <a:t>waaaaay</a:t>
            </a:r>
            <a:r>
              <a:rPr lang="en-US" dirty="0"/>
              <a:t> too many pairs of bunny slippers :-)</a:t>
            </a:r>
          </a:p>
        </p:txBody>
      </p:sp>
      <p:sp>
        <p:nvSpPr>
          <p:cNvPr id="4" name="Slide Number Placeholder 3"/>
          <p:cNvSpPr>
            <a:spLocks noGrp="1"/>
          </p:cNvSpPr>
          <p:nvPr>
            <p:ph type="sldNum" sz="quarter" idx="12"/>
          </p:nvPr>
        </p:nvSpPr>
        <p:spPr/>
        <p:txBody>
          <a:bodyPr/>
          <a:lstStyle/>
          <a:p>
            <a:fld id="{158853FB-C04E-4509-8966-74CC0ABE2E33}" type="slidenum">
              <a:rPr lang="en-US" smtClean="0"/>
              <a:t>52</a:t>
            </a:fld>
            <a:endParaRPr lang="en-US"/>
          </a:p>
        </p:txBody>
      </p:sp>
      <p:pic>
        <p:nvPicPr>
          <p:cNvPr id="6" name="Picture 5"/>
          <p:cNvPicPr>
            <a:picLocks noChangeAspect="1"/>
          </p:cNvPicPr>
          <p:nvPr/>
        </p:nvPicPr>
        <p:blipFill>
          <a:blip r:embed="rId2"/>
          <a:stretch>
            <a:fillRect/>
          </a:stretch>
        </p:blipFill>
        <p:spPr>
          <a:xfrm>
            <a:off x="3000375" y="76201"/>
            <a:ext cx="6191250" cy="3381375"/>
          </a:xfrm>
          <a:prstGeom prst="rect">
            <a:avLst/>
          </a:prstGeom>
        </p:spPr>
      </p:pic>
    </p:spTree>
    <p:extLst>
      <p:ext uri="{BB962C8B-B14F-4D97-AF65-F5344CB8AC3E}">
        <p14:creationId xmlns:p14="http://schemas.microsoft.com/office/powerpoint/2010/main" val="1450881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GB" dirty="0"/>
              <a:t>Constraints</a:t>
            </a:r>
          </a:p>
        </p:txBody>
      </p:sp>
      <p:sp>
        <p:nvSpPr>
          <p:cNvPr id="46085" name="Rectangle 3"/>
          <p:cNvSpPr>
            <a:spLocks noGrp="1" noChangeArrowheads="1"/>
          </p:cNvSpPr>
          <p:nvPr>
            <p:ph type="body" idx="4294967295"/>
          </p:nvPr>
        </p:nvSpPr>
        <p:spPr/>
        <p:txBody>
          <a:bodyPr/>
          <a:lstStyle/>
          <a:p>
            <a:pPr eaLnBrk="1" hangingPunct="1">
              <a:lnSpc>
                <a:spcPct val="90000"/>
              </a:lnSpc>
            </a:pPr>
            <a:r>
              <a:rPr lang="en-GB" sz="2800" dirty="0">
                <a:solidFill>
                  <a:schemeClr val="tx1">
                    <a:lumMod val="75000"/>
                    <a:lumOff val="25000"/>
                  </a:schemeClr>
                </a:solidFill>
              </a:rPr>
              <a:t>Restricting the possible actions that can be performed</a:t>
            </a:r>
            <a:br>
              <a:rPr lang="en-GB" sz="2800" dirty="0">
                <a:solidFill>
                  <a:schemeClr val="tx1">
                    <a:lumMod val="75000"/>
                    <a:lumOff val="25000"/>
                  </a:schemeClr>
                </a:solidFill>
              </a:rPr>
            </a:br>
            <a:endParaRPr lang="en-GB" sz="2800" dirty="0">
              <a:solidFill>
                <a:schemeClr val="tx1">
                  <a:lumMod val="75000"/>
                  <a:lumOff val="25000"/>
                </a:schemeClr>
              </a:solidFill>
            </a:endParaRPr>
          </a:p>
          <a:p>
            <a:pPr eaLnBrk="1" hangingPunct="1">
              <a:lnSpc>
                <a:spcPct val="90000"/>
              </a:lnSpc>
            </a:pPr>
            <a:r>
              <a:rPr lang="en-GB" sz="2800" dirty="0">
                <a:solidFill>
                  <a:schemeClr val="tx1">
                    <a:lumMod val="75000"/>
                    <a:lumOff val="25000"/>
                  </a:schemeClr>
                </a:solidFill>
              </a:rPr>
              <a:t>Helps prevent user from selecting incorrect options</a:t>
            </a:r>
            <a:br>
              <a:rPr lang="en-GB" sz="2800" dirty="0">
                <a:solidFill>
                  <a:schemeClr val="tx1">
                    <a:lumMod val="75000"/>
                    <a:lumOff val="25000"/>
                  </a:schemeClr>
                </a:solidFill>
              </a:rPr>
            </a:br>
            <a:endParaRPr lang="en-GB" sz="2800" dirty="0">
              <a:solidFill>
                <a:schemeClr val="tx1">
                  <a:lumMod val="75000"/>
                  <a:lumOff val="25000"/>
                </a:schemeClr>
              </a:solidFill>
            </a:endParaRPr>
          </a:p>
          <a:p>
            <a:pPr eaLnBrk="1" hangingPunct="1">
              <a:lnSpc>
                <a:spcPct val="90000"/>
              </a:lnSpc>
            </a:pPr>
            <a:r>
              <a:rPr lang="en-GB" sz="2800" dirty="0">
                <a:solidFill>
                  <a:schemeClr val="tx1">
                    <a:lumMod val="75000"/>
                    <a:lumOff val="25000"/>
                  </a:schemeClr>
                </a:solidFill>
              </a:rPr>
              <a:t>Physical objects can be designed to constrain things</a:t>
            </a:r>
          </a:p>
          <a:p>
            <a:pPr lvl="1" eaLnBrk="1" hangingPunct="1">
              <a:lnSpc>
                <a:spcPct val="90000"/>
              </a:lnSpc>
            </a:pPr>
            <a:r>
              <a:rPr lang="en-GB" sz="2000" dirty="0">
                <a:solidFill>
                  <a:schemeClr val="tx1">
                    <a:lumMod val="75000"/>
                    <a:lumOff val="25000"/>
                  </a:schemeClr>
                </a:solidFill>
              </a:rPr>
              <a:t>e.g. only one way you can insert a key into a lock</a:t>
            </a:r>
          </a:p>
          <a:p>
            <a:pPr eaLnBrk="1" hangingPunct="1">
              <a:lnSpc>
                <a:spcPct val="90000"/>
              </a:lnSpc>
            </a:pPr>
            <a:endParaRPr lang="en-GB" sz="2400" dirty="0"/>
          </a:p>
          <a:p>
            <a:pPr lvl="1" eaLnBrk="1" hangingPunct="1">
              <a:lnSpc>
                <a:spcPct val="90000"/>
              </a:lnSpc>
            </a:pPr>
            <a:endParaRPr lang="en-GB" sz="2000" dirty="0"/>
          </a:p>
        </p:txBody>
      </p:sp>
      <p:sp>
        <p:nvSpPr>
          <p:cNvPr id="2" name="Slide Number Placeholder 1"/>
          <p:cNvSpPr>
            <a:spLocks noGrp="1"/>
          </p:cNvSpPr>
          <p:nvPr>
            <p:ph type="sldNum" sz="quarter" idx="12"/>
          </p:nvPr>
        </p:nvSpPr>
        <p:spPr/>
        <p:txBody>
          <a:bodyPr/>
          <a:lstStyle/>
          <a:p>
            <a:fld id="{158853FB-C04E-4509-8966-74CC0ABE2E33}" type="slidenum">
              <a:rPr lang="en-US" smtClean="0"/>
              <a:t>53</a:t>
            </a:fld>
            <a:endParaRPr lang="en-US"/>
          </a:p>
        </p:txBody>
      </p:sp>
    </p:spTree>
    <p:extLst>
      <p:ext uri="{BB962C8B-B14F-4D97-AF65-F5344CB8AC3E}">
        <p14:creationId xmlns:p14="http://schemas.microsoft.com/office/powerpoint/2010/main" val="3978931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Constraint examples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6991" b="28424"/>
          <a:stretch/>
        </p:blipFill>
        <p:spPr bwMode="auto">
          <a:xfrm>
            <a:off x="2286001" y="1417639"/>
            <a:ext cx="2993721" cy="5235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291667"/>
            <a:ext cx="3219450" cy="762000"/>
          </a:xfrm>
          <a:prstGeom prst="rect">
            <a:avLst/>
          </a:prstGeom>
        </p:spPr>
      </p:pic>
      <p:sp>
        <p:nvSpPr>
          <p:cNvPr id="5" name="TextBox 4"/>
          <p:cNvSpPr txBox="1"/>
          <p:nvPr/>
        </p:nvSpPr>
        <p:spPr>
          <a:xfrm>
            <a:off x="5279721" y="3006487"/>
            <a:ext cx="3276600" cy="369332"/>
          </a:xfrm>
          <a:prstGeom prst="rect">
            <a:avLst/>
          </a:prstGeom>
          <a:noFill/>
        </p:spPr>
        <p:txBody>
          <a:bodyPr wrap="square" rtlCol="0">
            <a:spAutoFit/>
          </a:bodyPr>
          <a:lstStyle/>
          <a:p>
            <a:r>
              <a:rPr lang="en-US" dirty="0">
                <a:solidFill>
                  <a:schemeClr val="tx1">
                    <a:lumMod val="50000"/>
                    <a:lumOff val="50000"/>
                  </a:schemeClr>
                </a:solidFill>
                <a:sym typeface="Wingdings" panose="05000000000000000000" pitchFamily="2" charset="2"/>
              </a:rPr>
              <a:t> </a:t>
            </a:r>
            <a:r>
              <a:rPr lang="en-US" dirty="0">
                <a:solidFill>
                  <a:schemeClr val="tx1">
                    <a:lumMod val="50000"/>
                    <a:lumOff val="50000"/>
                  </a:schemeClr>
                </a:solidFill>
              </a:rPr>
              <a:t>Greyed out items</a:t>
            </a:r>
          </a:p>
        </p:txBody>
      </p:sp>
      <p:sp>
        <p:nvSpPr>
          <p:cNvPr id="7" name="TextBox 6"/>
          <p:cNvSpPr txBox="1"/>
          <p:nvPr/>
        </p:nvSpPr>
        <p:spPr>
          <a:xfrm>
            <a:off x="6324600" y="4641501"/>
            <a:ext cx="3429000" cy="646331"/>
          </a:xfrm>
          <a:prstGeom prst="rect">
            <a:avLst/>
          </a:prstGeom>
          <a:noFill/>
        </p:spPr>
        <p:txBody>
          <a:bodyPr wrap="square" rtlCol="0">
            <a:spAutoFit/>
          </a:bodyPr>
          <a:lstStyle/>
          <a:p>
            <a:r>
              <a:rPr lang="en-US" dirty="0">
                <a:solidFill>
                  <a:schemeClr val="tx1">
                    <a:lumMod val="50000"/>
                    <a:lumOff val="50000"/>
                  </a:schemeClr>
                </a:solidFill>
              </a:rPr>
              <a:t>Fields with only limited selections</a:t>
            </a:r>
            <a:br>
              <a:rPr lang="en-US" dirty="0">
                <a:solidFill>
                  <a:schemeClr val="tx1">
                    <a:lumMod val="50000"/>
                    <a:lumOff val="50000"/>
                  </a:schemeClr>
                </a:solidFill>
              </a:rPr>
            </a:br>
            <a:r>
              <a:rPr lang="en-US" dirty="0">
                <a:solidFill>
                  <a:schemeClr val="tx1">
                    <a:lumMod val="50000"/>
                    <a:lumOff val="50000"/>
                  </a:schemeClr>
                </a:solidFill>
              </a:rPr>
              <a:t>such as a birthday family</a:t>
            </a:r>
          </a:p>
        </p:txBody>
      </p:sp>
      <p:sp>
        <p:nvSpPr>
          <p:cNvPr id="3" name="Slide Number Placeholder 2"/>
          <p:cNvSpPr>
            <a:spLocks noGrp="1"/>
          </p:cNvSpPr>
          <p:nvPr>
            <p:ph type="sldNum" sz="quarter" idx="12"/>
          </p:nvPr>
        </p:nvSpPr>
        <p:spPr/>
        <p:txBody>
          <a:bodyPr/>
          <a:lstStyle/>
          <a:p>
            <a:fld id="{158853FB-C04E-4509-8966-74CC0ABE2E33}" type="slidenum">
              <a:rPr lang="en-US" smtClean="0"/>
              <a:t>54</a:t>
            </a:fld>
            <a:endParaRPr lang="en-US"/>
          </a:p>
        </p:txBody>
      </p:sp>
    </p:spTree>
    <p:extLst>
      <p:ext uri="{BB962C8B-B14F-4D97-AF65-F5344CB8AC3E}">
        <p14:creationId xmlns:p14="http://schemas.microsoft.com/office/powerpoint/2010/main" val="85953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8853FB-C04E-4509-8966-74CC0ABE2E33}" type="slidenum">
              <a:rPr lang="en-US" smtClean="0"/>
              <a:t>55</a:t>
            </a:fld>
            <a:endParaRPr lang="en-US"/>
          </a:p>
        </p:txBody>
      </p:sp>
      <p:pic>
        <p:nvPicPr>
          <p:cNvPr id="23554" name="Picture 2" descr="Image result for usability constraints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1" y="701676"/>
            <a:ext cx="4529254" cy="3382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2800" y="5105400"/>
            <a:ext cx="4275016" cy="369332"/>
          </a:xfrm>
          <a:prstGeom prst="rect">
            <a:avLst/>
          </a:prstGeom>
        </p:spPr>
        <p:txBody>
          <a:bodyPr wrap="none">
            <a:spAutoFit/>
          </a:bodyPr>
          <a:lstStyle/>
          <a:p>
            <a:r>
              <a:rPr lang="en-US" dirty="0"/>
              <a:t>https://www.pinterest.com/uxfails/ux-fails/</a:t>
            </a:r>
          </a:p>
        </p:txBody>
      </p:sp>
      <p:cxnSp>
        <p:nvCxnSpPr>
          <p:cNvPr id="10" name="Straight Arrow Connector 9"/>
          <p:cNvCxnSpPr/>
          <p:nvPr/>
        </p:nvCxnSpPr>
        <p:spPr>
          <a:xfrm flipH="1">
            <a:off x="5791200" y="2438400"/>
            <a:ext cx="21336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905500" y="2522538"/>
            <a:ext cx="1943100" cy="647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35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p:txBody>
          <a:bodyPr/>
          <a:lstStyle/>
          <a:p>
            <a:pPr eaLnBrk="1" hangingPunct="1"/>
            <a:r>
              <a:rPr lang="en-GB"/>
              <a:t>Consistency</a:t>
            </a:r>
          </a:p>
        </p:txBody>
      </p:sp>
      <p:sp>
        <p:nvSpPr>
          <p:cNvPr id="49157" name="Rectangle 3"/>
          <p:cNvSpPr>
            <a:spLocks noGrp="1" noChangeArrowheads="1"/>
          </p:cNvSpPr>
          <p:nvPr>
            <p:ph type="body" idx="4294967295"/>
          </p:nvPr>
        </p:nvSpPr>
        <p:spPr/>
        <p:txBody>
          <a:bodyPr/>
          <a:lstStyle/>
          <a:p>
            <a:pPr eaLnBrk="1" hangingPunct="1"/>
            <a:r>
              <a:rPr lang="en-GB" dirty="0">
                <a:solidFill>
                  <a:schemeClr val="tx1">
                    <a:lumMod val="50000"/>
                    <a:lumOff val="50000"/>
                  </a:schemeClr>
                </a:solidFill>
              </a:rPr>
              <a:t>Design interfaces to have similar operations and use similar elements for similar tasks</a:t>
            </a:r>
          </a:p>
          <a:p>
            <a:pPr eaLnBrk="1" hangingPunct="1"/>
            <a:r>
              <a:rPr lang="en-GB" dirty="0">
                <a:solidFill>
                  <a:schemeClr val="tx1">
                    <a:lumMod val="50000"/>
                    <a:lumOff val="50000"/>
                  </a:schemeClr>
                </a:solidFill>
              </a:rPr>
              <a:t>For example:</a:t>
            </a:r>
          </a:p>
          <a:p>
            <a:pPr lvl="1" eaLnBrk="1" hangingPunct="1"/>
            <a:r>
              <a:rPr lang="en-GB" dirty="0">
                <a:solidFill>
                  <a:srgbClr val="FF0000"/>
                </a:solidFill>
              </a:rPr>
              <a:t>always use ctrl key plus first initial of the command for an operation – </a:t>
            </a:r>
            <a:r>
              <a:rPr lang="en-GB" dirty="0" err="1">
                <a:solidFill>
                  <a:srgbClr val="FF0000"/>
                </a:solidFill>
              </a:rPr>
              <a:t>ctrl+C</a:t>
            </a:r>
            <a:r>
              <a:rPr lang="en-GB" dirty="0">
                <a:solidFill>
                  <a:srgbClr val="FF0000"/>
                </a:solidFill>
              </a:rPr>
              <a:t>, </a:t>
            </a:r>
            <a:r>
              <a:rPr lang="en-GB" dirty="0" err="1">
                <a:solidFill>
                  <a:srgbClr val="FF0000"/>
                </a:solidFill>
              </a:rPr>
              <a:t>ctrl+S</a:t>
            </a:r>
            <a:r>
              <a:rPr lang="en-GB" dirty="0">
                <a:solidFill>
                  <a:srgbClr val="FF0000"/>
                </a:solidFill>
              </a:rPr>
              <a:t>, </a:t>
            </a:r>
            <a:r>
              <a:rPr lang="en-GB" dirty="0" err="1">
                <a:solidFill>
                  <a:srgbClr val="FF0000"/>
                </a:solidFill>
              </a:rPr>
              <a:t>ctrl+O</a:t>
            </a:r>
            <a:endParaRPr lang="en-GB" dirty="0">
              <a:solidFill>
                <a:srgbClr val="FF0000"/>
              </a:solidFill>
            </a:endParaRPr>
          </a:p>
          <a:p>
            <a:pPr eaLnBrk="1" hangingPunct="1"/>
            <a:r>
              <a:rPr lang="en-GB" dirty="0">
                <a:solidFill>
                  <a:schemeClr val="tx1">
                    <a:lumMod val="50000"/>
                    <a:lumOff val="50000"/>
                  </a:schemeClr>
                </a:solidFill>
              </a:rPr>
              <a:t>Main benefit is consistent interfaces are easier to learn and use</a:t>
            </a:r>
          </a:p>
        </p:txBody>
      </p:sp>
      <p:sp>
        <p:nvSpPr>
          <p:cNvPr id="2" name="Slide Number Placeholder 1"/>
          <p:cNvSpPr>
            <a:spLocks noGrp="1"/>
          </p:cNvSpPr>
          <p:nvPr>
            <p:ph type="sldNum" sz="quarter" idx="12"/>
          </p:nvPr>
        </p:nvSpPr>
        <p:spPr/>
        <p:txBody>
          <a:bodyPr/>
          <a:lstStyle/>
          <a:p>
            <a:fld id="{158853FB-C04E-4509-8966-74CC0ABE2E33}" type="slidenum">
              <a:rPr lang="en-US" smtClean="0"/>
              <a:t>56</a:t>
            </a:fld>
            <a:endParaRPr lang="en-US"/>
          </a:p>
        </p:txBody>
      </p:sp>
    </p:spTree>
    <p:extLst>
      <p:ext uri="{BB962C8B-B14F-4D97-AF65-F5344CB8AC3E}">
        <p14:creationId xmlns:p14="http://schemas.microsoft.com/office/powerpoint/2010/main" val="870828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10820400" cy="4495800"/>
          </a:xfrm>
        </p:spPr>
        <p:txBody>
          <a:bodyPr>
            <a:normAutofit/>
          </a:bodyPr>
          <a:lstStyle/>
          <a:p>
            <a:pPr>
              <a:lnSpc>
                <a:spcPct val="120000"/>
              </a:lnSpc>
            </a:pPr>
            <a:r>
              <a:rPr lang="en-US" dirty="0"/>
              <a:t>Consistency makes systems easier to use, because users don’t have to learn new things</a:t>
            </a:r>
          </a:p>
          <a:p>
            <a:r>
              <a:rPr lang="en-US" altLang="en-US" dirty="0"/>
              <a:t>If past interactive models have created user expectations, do not make changes unless there is a compelling reason to do so</a:t>
            </a:r>
          </a:p>
          <a:p>
            <a:pPr>
              <a:lnSpc>
                <a:spcPct val="120000"/>
              </a:lnSpc>
            </a:pPr>
            <a:r>
              <a:rPr lang="en-US" altLang="en-US" dirty="0"/>
              <a:t>Maintain consistency across a family of applications</a:t>
            </a:r>
          </a:p>
        </p:txBody>
      </p:sp>
      <p:sp>
        <p:nvSpPr>
          <p:cNvPr id="4" name="Slide Number Placeholder 3"/>
          <p:cNvSpPr>
            <a:spLocks noGrp="1"/>
          </p:cNvSpPr>
          <p:nvPr>
            <p:ph type="sldNum" sz="quarter" idx="12"/>
          </p:nvPr>
        </p:nvSpPr>
        <p:spPr/>
        <p:txBody>
          <a:bodyPr/>
          <a:lstStyle/>
          <a:p>
            <a:fld id="{9EEB6CB7-2439-455D-8965-3048D29AD326}" type="slidenum">
              <a:rPr lang="en-US" smtClean="0"/>
              <a:t>57</a:t>
            </a:fld>
            <a:endParaRPr lang="en-US"/>
          </a:p>
        </p:txBody>
      </p:sp>
      <p:sp>
        <p:nvSpPr>
          <p:cNvPr id="8" name="Title 1"/>
          <p:cNvSpPr>
            <a:spLocks noGrp="1"/>
          </p:cNvSpPr>
          <p:nvPr>
            <p:ph type="title"/>
          </p:nvPr>
        </p:nvSpPr>
        <p:spPr/>
        <p:txBody>
          <a:bodyPr/>
          <a:lstStyle/>
          <a:p>
            <a:r>
              <a:rPr lang="en-US" altLang="en-US" dirty="0"/>
              <a:t>Make the Interface Consistent</a:t>
            </a:r>
            <a:endParaRPr lang="en-US" dirty="0"/>
          </a:p>
        </p:txBody>
      </p:sp>
    </p:spTree>
    <p:extLst>
      <p:ext uri="{BB962C8B-B14F-4D97-AF65-F5344CB8AC3E}">
        <p14:creationId xmlns:p14="http://schemas.microsoft.com/office/powerpoint/2010/main" val="3882507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EB6CB7-2439-455D-8965-3048D29AD326}" type="slidenum">
              <a:rPr lang="en-US" smtClean="0"/>
              <a:t>58</a:t>
            </a:fld>
            <a:endParaRPr lang="en-US"/>
          </a:p>
        </p:txBody>
      </p:sp>
      <p:pic>
        <p:nvPicPr>
          <p:cNvPr id="19458" name="Picture 2" descr="Stop sig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472" y="2189560"/>
            <a:ext cx="7826877" cy="1948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0" y="2095746"/>
            <a:ext cx="6263348" cy="2476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1"/>
          <p:cNvSpPr>
            <a:spLocks noGrp="1"/>
          </p:cNvSpPr>
          <p:nvPr>
            <p:ph type="title"/>
          </p:nvPr>
        </p:nvSpPr>
        <p:spPr/>
        <p:txBody>
          <a:bodyPr/>
          <a:lstStyle/>
          <a:p>
            <a:r>
              <a:rPr lang="en-US" altLang="en-US" dirty="0"/>
              <a:t>Make the Interface Consistent</a:t>
            </a:r>
            <a:endParaRPr lang="en-US" dirty="0"/>
          </a:p>
        </p:txBody>
      </p:sp>
    </p:spTree>
    <p:extLst>
      <p:ext uri="{BB962C8B-B14F-4D97-AF65-F5344CB8AC3E}">
        <p14:creationId xmlns:p14="http://schemas.microsoft.com/office/powerpoint/2010/main" val="201909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EB6CB7-2439-455D-8965-3048D29AD326}" type="slidenum">
              <a:rPr lang="en-US" smtClean="0"/>
              <a:t>59</a:t>
            </a:fld>
            <a:endParaRPr lang="en-US"/>
          </a:p>
        </p:txBody>
      </p:sp>
      <p:pic>
        <p:nvPicPr>
          <p:cNvPr id="19458" name="Picture 2" descr="Stop sig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472" y="2189560"/>
            <a:ext cx="7826877" cy="1948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Make the Interface Consistent</a:t>
            </a:r>
            <a:endParaRPr lang="en-US" dirty="0"/>
          </a:p>
        </p:txBody>
      </p:sp>
    </p:spTree>
    <p:extLst>
      <p:ext uri="{BB962C8B-B14F-4D97-AF65-F5344CB8AC3E}">
        <p14:creationId xmlns:p14="http://schemas.microsoft.com/office/powerpoint/2010/main" val="55952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928623"/>
            <a:ext cx="6858000" cy="769441"/>
          </a:xfrm>
          <a:prstGeom prst="rect">
            <a:avLst/>
          </a:prstGeom>
          <a:noFill/>
        </p:spPr>
        <p:txBody>
          <a:bodyPr wrap="square" rtlCol="0">
            <a:spAutoFit/>
          </a:bodyPr>
          <a:lstStyle/>
          <a:p>
            <a:r>
              <a:rPr lang="en-US" sz="4400" dirty="0">
                <a:solidFill>
                  <a:schemeClr val="bg2">
                    <a:lumMod val="50000"/>
                  </a:schemeClr>
                </a:solidFill>
                <a:latin typeface="Cooper Std Black" pitchFamily="18" charset="0"/>
              </a:rPr>
              <a:t>Human Factors</a:t>
            </a:r>
          </a:p>
        </p:txBody>
      </p:sp>
      <p:sp>
        <p:nvSpPr>
          <p:cNvPr id="3" name="TextBox 2"/>
          <p:cNvSpPr txBox="1"/>
          <p:nvPr/>
        </p:nvSpPr>
        <p:spPr>
          <a:xfrm rot="3895310">
            <a:off x="6986155" y="2480103"/>
            <a:ext cx="5181601" cy="830997"/>
          </a:xfrm>
          <a:prstGeom prst="rect">
            <a:avLst/>
          </a:prstGeom>
          <a:noFill/>
        </p:spPr>
        <p:txBody>
          <a:bodyPr wrap="square" rtlCol="0">
            <a:spAutoFit/>
          </a:bodyPr>
          <a:lstStyle/>
          <a:p>
            <a:r>
              <a:rPr lang="en-US" sz="4800" dirty="0">
                <a:latin typeface="Adobe Fan Heiti Std B" pitchFamily="34" charset="-128"/>
                <a:ea typeface="Adobe Fan Heiti Std B" pitchFamily="34" charset="-128"/>
              </a:rPr>
              <a:t>ergonomics</a:t>
            </a:r>
          </a:p>
        </p:txBody>
      </p:sp>
      <p:sp>
        <p:nvSpPr>
          <p:cNvPr id="4" name="TextBox 3"/>
          <p:cNvSpPr txBox="1"/>
          <p:nvPr/>
        </p:nvSpPr>
        <p:spPr>
          <a:xfrm>
            <a:off x="1828800" y="2364387"/>
            <a:ext cx="3276600" cy="2185214"/>
          </a:xfrm>
          <a:prstGeom prst="rect">
            <a:avLst/>
          </a:prstGeom>
          <a:noFill/>
        </p:spPr>
        <p:txBody>
          <a:bodyPr wrap="square" rtlCol="0">
            <a:spAutoFit/>
          </a:bodyPr>
          <a:lstStyle/>
          <a:p>
            <a:r>
              <a:rPr lang="en-US" b="1" dirty="0"/>
              <a:t>U</a:t>
            </a:r>
          </a:p>
          <a:p>
            <a:r>
              <a:rPr lang="en-US" dirty="0"/>
              <a:t>    S</a:t>
            </a:r>
          </a:p>
          <a:p>
            <a:r>
              <a:rPr lang="en-US" dirty="0">
                <a:latin typeface="Adobe Gothic Std B" pitchFamily="34" charset="-128"/>
                <a:ea typeface="Adobe Gothic Std B" pitchFamily="34" charset="-128"/>
              </a:rPr>
              <a:t>a</a:t>
            </a:r>
          </a:p>
          <a:p>
            <a:r>
              <a:rPr lang="en-US" sz="1000" dirty="0"/>
              <a:t>b</a:t>
            </a:r>
          </a:p>
          <a:p>
            <a:r>
              <a:rPr lang="en-US" i="1" dirty="0" err="1"/>
              <a:t>i</a:t>
            </a:r>
            <a:endParaRPr lang="en-US" i="1" dirty="0"/>
          </a:p>
          <a:p>
            <a:r>
              <a:rPr lang="en-US" dirty="0"/>
              <a:t>   lit</a:t>
            </a:r>
          </a:p>
          <a:p>
            <a:r>
              <a:rPr lang="en-US" sz="3600" dirty="0"/>
              <a:t>y</a:t>
            </a:r>
          </a:p>
        </p:txBody>
      </p:sp>
      <p:sp>
        <p:nvSpPr>
          <p:cNvPr id="5" name="TextBox 4"/>
          <p:cNvSpPr txBox="1"/>
          <p:nvPr/>
        </p:nvSpPr>
        <p:spPr>
          <a:xfrm>
            <a:off x="4599709" y="4015027"/>
            <a:ext cx="5867400" cy="1323439"/>
          </a:xfrm>
          <a:prstGeom prst="rect">
            <a:avLst/>
          </a:prstGeom>
          <a:noFill/>
        </p:spPr>
        <p:txBody>
          <a:bodyPr wrap="square" rtlCol="0">
            <a:spAutoFit/>
          </a:bodyPr>
          <a:lstStyle/>
          <a:p>
            <a:r>
              <a:rPr lang="en-US" sz="8000" dirty="0">
                <a:solidFill>
                  <a:srgbClr val="00B0F0"/>
                </a:solidFill>
                <a:latin typeface="Edwardian Script ITC" panose="030303020407070D0804" pitchFamily="66" charset="0"/>
              </a:rPr>
              <a:t>User Experience</a:t>
            </a:r>
          </a:p>
        </p:txBody>
      </p:sp>
      <p:sp>
        <p:nvSpPr>
          <p:cNvPr id="6" name="TextBox 5"/>
          <p:cNvSpPr txBox="1"/>
          <p:nvPr/>
        </p:nvSpPr>
        <p:spPr>
          <a:xfrm>
            <a:off x="2667000" y="4611974"/>
            <a:ext cx="3429000" cy="923330"/>
          </a:xfrm>
          <a:prstGeom prst="rect">
            <a:avLst/>
          </a:prstGeom>
          <a:noFill/>
        </p:spPr>
        <p:txBody>
          <a:bodyPr wrap="square" rtlCol="0">
            <a:spAutoFit/>
          </a:bodyPr>
          <a:lstStyle/>
          <a:p>
            <a:r>
              <a:rPr lang="en-US" dirty="0">
                <a:solidFill>
                  <a:srgbClr val="FF0000"/>
                </a:solidFill>
                <a:latin typeface="OCR A Std" pitchFamily="49" charset="0"/>
              </a:rPr>
              <a:t>Human </a:t>
            </a:r>
          </a:p>
          <a:p>
            <a:r>
              <a:rPr lang="en-US" dirty="0">
                <a:solidFill>
                  <a:srgbClr val="FF0000"/>
                </a:solidFill>
                <a:latin typeface="OCR A Std" pitchFamily="49" charset="0"/>
              </a:rPr>
              <a:t>computer </a:t>
            </a:r>
          </a:p>
          <a:p>
            <a:r>
              <a:rPr lang="en-US" dirty="0">
                <a:solidFill>
                  <a:srgbClr val="FF0000"/>
                </a:solidFill>
                <a:latin typeface="OCR A Std" pitchFamily="49" charset="0"/>
              </a:rPr>
              <a:t>interface</a:t>
            </a:r>
          </a:p>
        </p:txBody>
      </p:sp>
      <p:pic>
        <p:nvPicPr>
          <p:cNvPr id="11266" name="Picture 2" descr="C:\Users\Sarah Walczynski\AppData\Local\Microsoft\Windows\INetCache\IE\C1D9B83J\MC90044190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2898" y="2015836"/>
            <a:ext cx="1520825" cy="17970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158853FB-C04E-4509-8966-74CC0ABE2E33}" type="slidenum">
              <a:rPr lang="en-US" smtClean="0"/>
              <a:t>6</a:t>
            </a:fld>
            <a:endParaRPr lang="en-US"/>
          </a:p>
        </p:txBody>
      </p:sp>
    </p:spTree>
    <p:extLst>
      <p:ext uri="{BB962C8B-B14F-4D97-AF65-F5344CB8AC3E}">
        <p14:creationId xmlns:p14="http://schemas.microsoft.com/office/powerpoint/2010/main" val="41648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Make the Interface Consistent</a:t>
            </a:r>
            <a:endParaRPr lang="en-US" dirty="0"/>
          </a:p>
        </p:txBody>
      </p:sp>
      <p:sp>
        <p:nvSpPr>
          <p:cNvPr id="4" name="Slide Number Placeholder 3"/>
          <p:cNvSpPr>
            <a:spLocks noGrp="1"/>
          </p:cNvSpPr>
          <p:nvPr>
            <p:ph type="sldNum" sz="quarter" idx="12"/>
          </p:nvPr>
        </p:nvSpPr>
        <p:spPr/>
        <p:txBody>
          <a:bodyPr/>
          <a:lstStyle/>
          <a:p>
            <a:fld id="{9EEB6CB7-2439-455D-8965-3048D29AD326}" type="slidenum">
              <a:rPr lang="en-US" smtClean="0"/>
              <a:t>60</a:t>
            </a:fld>
            <a:endParaRPr lang="en-US"/>
          </a:p>
        </p:txBody>
      </p:sp>
      <p:pic>
        <p:nvPicPr>
          <p:cNvPr id="1026" name="Picture 2" descr="http://icons.iconarchive.com/icons/saki/nuoveXT-2/128/Actions-search-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614" y="2593352"/>
            <a:ext cx="1450862" cy="14508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86966" y="4194649"/>
            <a:ext cx="2608489" cy="461665"/>
          </a:xfrm>
          <a:prstGeom prst="rect">
            <a:avLst/>
          </a:prstGeom>
        </p:spPr>
        <p:txBody>
          <a:bodyPr wrap="square">
            <a:spAutoFit/>
          </a:bodyPr>
          <a:lstStyle/>
          <a:p>
            <a:r>
              <a:rPr lang="en-US" altLang="en-US" sz="2400" b="1" dirty="0"/>
              <a:t>Search vs. Zoom</a:t>
            </a:r>
            <a:endParaRPr lang="en-US" sz="2400" b="1" dirty="0"/>
          </a:p>
        </p:txBody>
      </p:sp>
      <p:pic>
        <p:nvPicPr>
          <p:cNvPr id="6" name="Picture 5"/>
          <p:cNvPicPr>
            <a:picLocks noChangeAspect="1"/>
          </p:cNvPicPr>
          <p:nvPr/>
        </p:nvPicPr>
        <p:blipFill rotWithShape="1">
          <a:blip r:embed="rId3"/>
          <a:srcRect b="42562"/>
          <a:stretch/>
        </p:blipFill>
        <p:spPr>
          <a:xfrm>
            <a:off x="5481979" y="2120387"/>
            <a:ext cx="4284719" cy="1443324"/>
          </a:xfrm>
          <a:prstGeom prst="rect">
            <a:avLst/>
          </a:prstGeom>
          <a:ln w="3175">
            <a:solidFill>
              <a:schemeClr val="tx1"/>
            </a:solidFill>
          </a:ln>
        </p:spPr>
      </p:pic>
      <p:pic>
        <p:nvPicPr>
          <p:cNvPr id="7" name="Picture 6"/>
          <p:cNvPicPr>
            <a:picLocks noChangeAspect="1"/>
          </p:cNvPicPr>
          <p:nvPr/>
        </p:nvPicPr>
        <p:blipFill rotWithShape="1">
          <a:blip r:embed="rId4"/>
          <a:srcRect t="7504" b="35578"/>
          <a:stretch/>
        </p:blipFill>
        <p:spPr>
          <a:xfrm>
            <a:off x="5481979" y="3776709"/>
            <a:ext cx="4284719" cy="1207589"/>
          </a:xfrm>
          <a:prstGeom prst="rect">
            <a:avLst/>
          </a:prstGeom>
          <a:ln w="3175">
            <a:solidFill>
              <a:schemeClr val="tx1"/>
            </a:solidFill>
          </a:ln>
        </p:spPr>
      </p:pic>
      <p:pic>
        <p:nvPicPr>
          <p:cNvPr id="9" name="Picture 2" descr="http://icons.iconarchive.com/icons/saki/nuoveXT-2/128/Actions-search-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226" y="2186576"/>
            <a:ext cx="333551" cy="333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cons.iconarchive.com/icons/saki/nuoveXT-2/128/Actions-search-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5363" y="3730244"/>
            <a:ext cx="313969" cy="31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EB6CB7-2439-455D-8965-3048D29AD326}" type="slidenum">
              <a:rPr lang="en-US" smtClean="0"/>
              <a:t>61</a:t>
            </a:fld>
            <a:endParaRPr lang="en-US"/>
          </a:p>
        </p:txBody>
      </p:sp>
      <p:pic>
        <p:nvPicPr>
          <p:cNvPr id="5" name="Picture 4"/>
          <p:cNvPicPr>
            <a:picLocks noChangeAspect="1"/>
          </p:cNvPicPr>
          <p:nvPr/>
        </p:nvPicPr>
        <p:blipFill rotWithShape="1">
          <a:blip r:embed="rId3"/>
          <a:srcRect t="74521" r="41431"/>
          <a:stretch/>
        </p:blipFill>
        <p:spPr>
          <a:xfrm>
            <a:off x="2152650" y="2138134"/>
            <a:ext cx="4171950" cy="1286153"/>
          </a:xfrm>
          <a:prstGeom prst="rect">
            <a:avLst/>
          </a:prstGeom>
          <a:ln w="12700">
            <a:solidFill>
              <a:schemeClr val="tx1"/>
            </a:solidFill>
          </a:ln>
        </p:spPr>
      </p:pic>
      <p:pic>
        <p:nvPicPr>
          <p:cNvPr id="6" name="Picture 5"/>
          <p:cNvPicPr>
            <a:picLocks noChangeAspect="1"/>
          </p:cNvPicPr>
          <p:nvPr/>
        </p:nvPicPr>
        <p:blipFill rotWithShape="1">
          <a:blip r:embed="rId4"/>
          <a:srcRect t="74849" r="39040"/>
          <a:stretch/>
        </p:blipFill>
        <p:spPr>
          <a:xfrm>
            <a:off x="2152650" y="4119155"/>
            <a:ext cx="4171950" cy="1113949"/>
          </a:xfrm>
          <a:prstGeom prst="rect">
            <a:avLst/>
          </a:prstGeom>
          <a:ln w="19050">
            <a:solidFill>
              <a:schemeClr val="tx1"/>
            </a:solidFill>
          </a:ln>
        </p:spPr>
      </p:pic>
      <p:graphicFrame>
        <p:nvGraphicFramePr>
          <p:cNvPr id="7" name="Content Placeholder 4"/>
          <p:cNvGraphicFramePr>
            <a:graphicFrameLocks/>
          </p:cNvGraphicFramePr>
          <p:nvPr/>
        </p:nvGraphicFramePr>
        <p:xfrm>
          <a:off x="6912234" y="2209879"/>
          <a:ext cx="3127116" cy="9579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8" name="Group 7"/>
          <p:cNvGrpSpPr/>
          <p:nvPr/>
        </p:nvGrpSpPr>
        <p:grpSpPr>
          <a:xfrm>
            <a:off x="6912234" y="3827549"/>
            <a:ext cx="3086100" cy="1028700"/>
            <a:chOff x="0" y="2100412"/>
            <a:chExt cx="4169488" cy="1398850"/>
          </a:xfrm>
          <a:solidFill>
            <a:schemeClr val="accent1">
              <a:lumMod val="40000"/>
              <a:lumOff val="60000"/>
            </a:schemeClr>
          </a:solidFill>
        </p:grpSpPr>
        <p:sp>
          <p:nvSpPr>
            <p:cNvPr id="9" name="Rounded Rectangle 8"/>
            <p:cNvSpPr/>
            <p:nvPr/>
          </p:nvSpPr>
          <p:spPr>
            <a:xfrm>
              <a:off x="0" y="2100412"/>
              <a:ext cx="4169488" cy="139885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40971" y="2141383"/>
              <a:ext cx="4087546" cy="131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4298" tIns="94298" rIns="94298" bIns="94298" numCol="1" spcCol="1270" anchor="ctr" anchorCtr="0">
              <a:noAutofit/>
            </a:bodyPr>
            <a:lstStyle/>
            <a:p>
              <a:pPr algn="ctr" defTabSz="1100138">
                <a:lnSpc>
                  <a:spcPct val="90000"/>
                </a:lnSpc>
                <a:spcBef>
                  <a:spcPct val="0"/>
                </a:spcBef>
                <a:spcAft>
                  <a:spcPct val="35000"/>
                </a:spcAft>
              </a:pPr>
              <a:r>
                <a:rPr lang="en-US" sz="2475" b="1" dirty="0">
                  <a:solidFill>
                    <a:schemeClr val="tx1"/>
                  </a:solidFill>
                </a:rPr>
                <a:t>Step 2: </a:t>
              </a:r>
              <a:r>
                <a:rPr lang="en-US" sz="2475" dirty="0">
                  <a:solidFill>
                    <a:schemeClr val="tx1"/>
                  </a:solidFill>
                </a:rPr>
                <a:t>Click on “Shut down”</a:t>
              </a:r>
            </a:p>
          </p:txBody>
        </p:sp>
      </p:grpSp>
      <p:grpSp>
        <p:nvGrpSpPr>
          <p:cNvPr id="11" name="Group 10"/>
          <p:cNvGrpSpPr/>
          <p:nvPr/>
        </p:nvGrpSpPr>
        <p:grpSpPr>
          <a:xfrm>
            <a:off x="8239736" y="3328436"/>
            <a:ext cx="472112" cy="394639"/>
            <a:chOff x="1777610" y="1486537"/>
            <a:chExt cx="629482" cy="526185"/>
          </a:xfrm>
        </p:grpSpPr>
        <p:sp>
          <p:nvSpPr>
            <p:cNvPr id="12" name="Right Arrow 11"/>
            <p:cNvSpPr/>
            <p:nvPr/>
          </p:nvSpPr>
          <p:spPr>
            <a:xfrm rot="5424902">
              <a:off x="1829258" y="1434889"/>
              <a:ext cx="526185" cy="6294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Right Arrow 6"/>
            <p:cNvSpPr/>
            <p:nvPr/>
          </p:nvSpPr>
          <p:spPr>
            <a:xfrm rot="24902">
              <a:off x="1904077" y="1486540"/>
              <a:ext cx="377690" cy="368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66775">
                <a:lnSpc>
                  <a:spcPct val="90000"/>
                </a:lnSpc>
                <a:spcBef>
                  <a:spcPct val="0"/>
                </a:spcBef>
                <a:spcAft>
                  <a:spcPct val="35000"/>
                </a:spcAft>
              </a:pPr>
              <a:endParaRPr lang="en-US" sz="1950" b="1">
                <a:solidFill>
                  <a:schemeClr val="tx1"/>
                </a:solidFill>
              </a:endParaRPr>
            </a:p>
          </p:txBody>
        </p:sp>
      </p:grpSp>
      <p:sp>
        <p:nvSpPr>
          <p:cNvPr id="14" name="Oval 13"/>
          <p:cNvSpPr/>
          <p:nvPr/>
        </p:nvSpPr>
        <p:spPr>
          <a:xfrm>
            <a:off x="2152650" y="2986088"/>
            <a:ext cx="471488" cy="54178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4438650" y="4343402"/>
            <a:ext cx="1085850" cy="512849"/>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itle 1"/>
          <p:cNvSpPr txBox="1">
            <a:spLocks/>
          </p:cNvSpPr>
          <p:nvPr/>
        </p:nvSpPr>
        <p:spPr>
          <a:xfrm>
            <a:off x="1581150" y="210055"/>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pPr algn="ctr"/>
            <a:r>
              <a:rPr lang="en-US" sz="3300" dirty="0"/>
              <a:t>Shutdown a PC with Windows 7</a:t>
            </a:r>
          </a:p>
        </p:txBody>
      </p:sp>
    </p:spTree>
    <p:extLst>
      <p:ext uri="{BB962C8B-B14F-4D97-AF65-F5344CB8AC3E}">
        <p14:creationId xmlns:p14="http://schemas.microsoft.com/office/powerpoint/2010/main" val="38810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Shutdown a PC with Windows 8 </a:t>
            </a:r>
          </a:p>
        </p:txBody>
      </p:sp>
      <p:sp>
        <p:nvSpPr>
          <p:cNvPr id="3" name="Content Placeholder 2"/>
          <p:cNvSpPr>
            <a:spLocks noGrp="1"/>
          </p:cNvSpPr>
          <p:nvPr>
            <p:ph idx="1"/>
          </p:nvPr>
        </p:nvSpPr>
        <p:spPr/>
        <p:txBody>
          <a:bodyPr/>
          <a:lstStyle/>
          <a:p>
            <a:r>
              <a:rPr lang="en-US" dirty="0"/>
              <a:t>Task </a:t>
            </a:r>
          </a:p>
        </p:txBody>
      </p:sp>
      <p:sp>
        <p:nvSpPr>
          <p:cNvPr id="23" name="Slide Number Placeholder 22"/>
          <p:cNvSpPr>
            <a:spLocks noGrp="1"/>
          </p:cNvSpPr>
          <p:nvPr>
            <p:ph type="sldNum" sz="quarter" idx="12"/>
          </p:nvPr>
        </p:nvSpPr>
        <p:spPr/>
        <p:txBody>
          <a:bodyPr/>
          <a:lstStyle/>
          <a:p>
            <a:fld id="{9EEB6CB7-2439-455D-8965-3048D29AD326}" type="slidenum">
              <a:rPr lang="en-US" smtClean="0"/>
              <a:t>62</a:t>
            </a:fld>
            <a:endParaRPr lang="en-US"/>
          </a:p>
        </p:txBody>
      </p:sp>
      <p:graphicFrame>
        <p:nvGraphicFramePr>
          <p:cNvPr id="5" name="Content Placeholder 4"/>
          <p:cNvGraphicFramePr>
            <a:graphicFrameLocks noGrp="1"/>
          </p:cNvGraphicFramePr>
          <p:nvPr>
            <p:ph sz="half" idx="4294967295"/>
          </p:nvPr>
        </p:nvGraphicFramePr>
        <p:xfrm>
          <a:off x="6912770" y="2466976"/>
          <a:ext cx="3126581" cy="95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2150042" y="2168541"/>
            <a:ext cx="4238495" cy="1836459"/>
          </a:xfrm>
          <a:prstGeom prst="rect">
            <a:avLst/>
          </a:prstGeom>
        </p:spPr>
      </p:pic>
      <p:pic>
        <p:nvPicPr>
          <p:cNvPr id="14" name="Picture 13"/>
          <p:cNvPicPr>
            <a:picLocks noChangeAspect="1"/>
          </p:cNvPicPr>
          <p:nvPr/>
        </p:nvPicPr>
        <p:blipFill>
          <a:blip r:embed="rId9"/>
          <a:stretch>
            <a:fillRect/>
          </a:stretch>
        </p:blipFill>
        <p:spPr>
          <a:xfrm>
            <a:off x="2150040" y="4128726"/>
            <a:ext cx="4238244" cy="1715805"/>
          </a:xfrm>
          <a:prstGeom prst="rect">
            <a:avLst/>
          </a:prstGeom>
        </p:spPr>
      </p:pic>
      <p:cxnSp>
        <p:nvCxnSpPr>
          <p:cNvPr id="20" name="Straight Arrow Connector 19"/>
          <p:cNvCxnSpPr/>
          <p:nvPr/>
        </p:nvCxnSpPr>
        <p:spPr>
          <a:xfrm>
            <a:off x="2301590" y="3835655"/>
            <a:ext cx="125549" cy="156895"/>
          </a:xfrm>
          <a:prstGeom prst="straightConnector1">
            <a:avLst/>
          </a:prstGeom>
          <a:ln w="50800" cap="flat">
            <a:solidFill>
              <a:schemeClr val="bg1"/>
            </a:solidFill>
            <a:headEnd type="stealth" w="lg" len="med"/>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243755" y="3804520"/>
            <a:ext cx="241218" cy="2603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p:cNvSpPr/>
          <p:nvPr/>
        </p:nvSpPr>
        <p:spPr>
          <a:xfrm>
            <a:off x="6070147" y="2404924"/>
            <a:ext cx="241218" cy="2603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6103375" y="5403727"/>
            <a:ext cx="326713" cy="355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4" name="Group 23"/>
          <p:cNvGrpSpPr/>
          <p:nvPr/>
        </p:nvGrpSpPr>
        <p:grpSpPr>
          <a:xfrm>
            <a:off x="6912234" y="4084419"/>
            <a:ext cx="3086100" cy="1028700"/>
            <a:chOff x="0" y="2100412"/>
            <a:chExt cx="4169488" cy="1398850"/>
          </a:xfrm>
          <a:solidFill>
            <a:schemeClr val="accent1">
              <a:lumMod val="40000"/>
              <a:lumOff val="60000"/>
            </a:schemeClr>
          </a:solidFill>
        </p:grpSpPr>
        <p:sp>
          <p:nvSpPr>
            <p:cNvPr id="27" name="Rounded Rectangle 26"/>
            <p:cNvSpPr/>
            <p:nvPr/>
          </p:nvSpPr>
          <p:spPr>
            <a:xfrm>
              <a:off x="0" y="2100412"/>
              <a:ext cx="4169488" cy="139885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p:cNvSpPr/>
            <p:nvPr/>
          </p:nvSpPr>
          <p:spPr>
            <a:xfrm>
              <a:off x="40971" y="2141383"/>
              <a:ext cx="4087546" cy="1316908"/>
            </a:xfrm>
            <a:prstGeom prst="rect">
              <a:avLst/>
            </a:prstGeom>
            <a:solidFill>
              <a:schemeClr val="accent1">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4298" tIns="94298" rIns="94298" bIns="94298" numCol="1" spcCol="1270" anchor="ctr" anchorCtr="0">
              <a:noAutofit/>
            </a:bodyPr>
            <a:lstStyle/>
            <a:p>
              <a:pPr algn="ctr" defTabSz="1100138">
                <a:lnSpc>
                  <a:spcPct val="90000"/>
                </a:lnSpc>
                <a:spcBef>
                  <a:spcPct val="0"/>
                </a:spcBef>
                <a:spcAft>
                  <a:spcPct val="35000"/>
                </a:spcAft>
              </a:pPr>
              <a:r>
                <a:rPr lang="en-US" sz="2475" b="1" dirty="0">
                  <a:solidFill>
                    <a:schemeClr val="tx1"/>
                  </a:solidFill>
                </a:rPr>
                <a:t>Step 2: </a:t>
              </a:r>
              <a:r>
                <a:rPr lang="en-US" sz="2475" dirty="0">
                  <a:solidFill>
                    <a:schemeClr val="tx1"/>
                  </a:solidFill>
                </a:rPr>
                <a:t>Click on “Settings”</a:t>
              </a:r>
            </a:p>
          </p:txBody>
        </p:sp>
      </p:grpSp>
      <p:grpSp>
        <p:nvGrpSpPr>
          <p:cNvPr id="29" name="Group 28"/>
          <p:cNvGrpSpPr/>
          <p:nvPr/>
        </p:nvGrpSpPr>
        <p:grpSpPr>
          <a:xfrm>
            <a:off x="8239736" y="3585306"/>
            <a:ext cx="472112" cy="394639"/>
            <a:chOff x="1777610" y="1486537"/>
            <a:chExt cx="629482" cy="526185"/>
          </a:xfrm>
        </p:grpSpPr>
        <p:sp>
          <p:nvSpPr>
            <p:cNvPr id="30" name="Right Arrow 29"/>
            <p:cNvSpPr/>
            <p:nvPr/>
          </p:nvSpPr>
          <p:spPr>
            <a:xfrm rot="5424902">
              <a:off x="1829258" y="1434889"/>
              <a:ext cx="526185" cy="6294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Right Arrow 6"/>
            <p:cNvSpPr/>
            <p:nvPr/>
          </p:nvSpPr>
          <p:spPr>
            <a:xfrm rot="24902">
              <a:off x="1904077" y="1486540"/>
              <a:ext cx="377690" cy="368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66775">
                <a:lnSpc>
                  <a:spcPct val="90000"/>
                </a:lnSpc>
                <a:spcBef>
                  <a:spcPct val="0"/>
                </a:spcBef>
                <a:spcAft>
                  <a:spcPct val="35000"/>
                </a:spcAft>
              </a:pPr>
              <a:endParaRPr lang="en-US" sz="1950" b="1">
                <a:solidFill>
                  <a:schemeClr val="tx1"/>
                </a:solidFill>
              </a:endParaRPr>
            </a:p>
          </p:txBody>
        </p:sp>
      </p:grpSp>
      <p:sp>
        <p:nvSpPr>
          <p:cNvPr id="22" name="Title 1"/>
          <p:cNvSpPr txBox="1">
            <a:spLocks/>
          </p:cNvSpPr>
          <p:nvPr/>
        </p:nvSpPr>
        <p:spPr>
          <a:xfrm>
            <a:off x="2152650" y="100942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endParaRPr lang="en-US" sz="3300" b="0" dirty="0"/>
          </a:p>
        </p:txBody>
      </p:sp>
    </p:spTree>
    <p:extLst>
      <p:ext uri="{BB962C8B-B14F-4D97-AF65-F5344CB8AC3E}">
        <p14:creationId xmlns:p14="http://schemas.microsoft.com/office/powerpoint/2010/main" val="22870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08333E-7 -1.85185E-6 L -2.08333E-7 0.00046 L 0.00677 -0.02176 C 0.00872 -0.02847 0.00859 -0.02916 0.01172 -0.03495 C 0.0125 -0.03657 0.01354 -0.03796 0.01458 -0.03935 C 0.01654 -0.0412 0.02057 -0.04352 0.02057 -0.04329 C 0.02747 -0.04282 0.03438 -0.04259 0.04128 -0.04143 C 0.04206 -0.0412 0.04297 -0.03981 0.04401 -0.03935 C 0.04531 -0.03842 0.04661 -0.03796 0.04805 -0.03704 C 0.05495 -0.03796 0.06185 -0.0375 0.06875 -0.03935 C 0.06979 -0.03958 0.07057 -0.04259 0.07161 -0.04352 C 0.07344 -0.04537 0.07747 -0.04791 0.07747 -0.04768 C 0.07891 -0.05023 0.08021 -0.05208 0.08138 -0.05463 C 0.08229 -0.05648 0.08268 -0.05879 0.08333 -0.06111 C 0.08503 -0.06713 0.08581 -0.07384 0.08828 -0.07847 C 0.08919 -0.07986 0.09023 -0.07986 0.09128 -0.08079 C 0.09193 -0.08264 0.09232 -0.08565 0.09323 -0.08704 C 0.09414 -0.08866 0.09505 -0.08889 0.09622 -0.08935 C 0.10156 -0.09282 0.09961 -0.09074 0.10612 -0.09375 C 0.11758 -0.09884 0.09935 -0.09259 0.11693 -0.09815 C 0.11953 -0.1 0.12057 -0.10092 0.12383 -0.10231 C 0.12565 -0.10324 0.1276 -0.10393 0.12969 -0.10463 C 0.13112 -0.10509 0.13477 -0.10717 0.13646 -0.10903 C 0.13776 -0.10995 0.13906 -0.11204 0.1405 -0.11342 C 0.14232 -0.11481 0.14635 -0.11759 0.14635 -0.11736 C 0.1474 -0.11921 0.14818 -0.12083 0.14922 -0.12199 C 0.15208 -0.12454 0.1582 -0.1287 0.1582 -0.12847 C 0.16367 -0.1368 0.15833 -0.1294 0.16406 -0.13495 C 0.16536 -0.13634 0.16654 -0.13866 0.16797 -0.13935 C 0.17253 -0.14143 0.17721 -0.14236 0.18177 -0.14375 C 0.18333 -0.14421 0.18503 -0.14491 0.18659 -0.14606 C 0.18867 -0.14722 0.1905 -0.1493 0.19258 -0.15023 L 0.19844 -0.15254 C 0.19948 -0.15301 0.20039 -0.15416 0.20143 -0.15463 C 0.20326 -0.15555 0.20534 -0.15602 0.20716 -0.15671 C 0.20859 -0.15741 0.2099 -0.1581 0.21133 -0.15903 C 0.21224 -0.16041 0.21315 -0.16227 0.21406 -0.16319 C 0.21563 -0.16458 0.21732 -0.16481 0.21901 -0.16551 C 0.22878 -0.16944 0.22669 -0.16782 0.24076 -0.16991 C 0.24336 -0.1706 0.24596 -0.17153 0.24844 -0.17176 C 0.25326 -0.17291 0.25781 -0.17338 0.26237 -0.1743 C 0.26563 -0.17477 0.26875 -0.17569 0.27214 -0.17639 C 0.27383 -0.17778 0.27552 -0.1794 0.27721 -0.18079 C 0.2806 -0.1831 0.2832 -0.18333 0.28698 -0.18518 C 0.28815 -0.18588 0.28958 -0.18634 0.29089 -0.18704 C 0.29297 -0.18866 0.29466 -0.19074 0.29675 -0.19143 L 0.30677 -0.1956 L 0.30677 -0.1956 " pathEditMode="relative" rAng="0" ptsTypes="AAAAAAAAAAAAAAAAAAAAAAAAAAAAAAAAAAAAAAAAAAAAAAAA">
                                      <p:cBhvr>
                                        <p:cTn id="8" dur="2000" fill="hold"/>
                                        <p:tgtEl>
                                          <p:spTgt spid="20"/>
                                        </p:tgtEl>
                                        <p:attrNameLst>
                                          <p:attrName>ppt_x</p:attrName>
                                          <p:attrName>ppt_y</p:attrName>
                                        </p:attrNameLst>
                                      </p:cBhvr>
                                      <p:rCtr x="15339" y="-9769"/>
                                    </p:animMotion>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9" grpId="0" animBg="1"/>
      <p:bldP spid="21" grpId="0" animBg="1"/>
      <p:bldP spid="2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Shutdown a PC with Windows 8 </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2122075" y="2107177"/>
            <a:ext cx="4238244" cy="1791494"/>
          </a:xfrm>
          <a:prstGeom prst="rect">
            <a:avLst/>
          </a:prstGeom>
        </p:spPr>
      </p:pic>
      <p:pic>
        <p:nvPicPr>
          <p:cNvPr id="6" name="Picture 5"/>
          <p:cNvPicPr>
            <a:picLocks noChangeAspect="1"/>
          </p:cNvPicPr>
          <p:nvPr/>
        </p:nvPicPr>
        <p:blipFill>
          <a:blip r:embed="rId4"/>
          <a:stretch>
            <a:fillRect/>
          </a:stretch>
        </p:blipFill>
        <p:spPr>
          <a:xfrm>
            <a:off x="2122075" y="4002116"/>
            <a:ext cx="4238244" cy="1831254"/>
          </a:xfrm>
          <a:prstGeom prst="rect">
            <a:avLst/>
          </a:prstGeom>
        </p:spPr>
      </p:pic>
      <p:sp>
        <p:nvSpPr>
          <p:cNvPr id="4" name="Slide Number Placeholder 3"/>
          <p:cNvSpPr>
            <a:spLocks noGrp="1"/>
          </p:cNvSpPr>
          <p:nvPr>
            <p:ph type="sldNum" sz="quarter" idx="12"/>
          </p:nvPr>
        </p:nvSpPr>
        <p:spPr/>
        <p:txBody>
          <a:bodyPr/>
          <a:lstStyle/>
          <a:p>
            <a:fld id="{9EEB6CB7-2439-455D-8965-3048D29AD326}" type="slidenum">
              <a:rPr lang="en-US" smtClean="0"/>
              <a:t>63</a:t>
            </a:fld>
            <a:endParaRPr lang="en-US"/>
          </a:p>
        </p:txBody>
      </p:sp>
      <p:sp>
        <p:nvSpPr>
          <p:cNvPr id="11" name="Oval 10"/>
          <p:cNvSpPr/>
          <p:nvPr/>
        </p:nvSpPr>
        <p:spPr>
          <a:xfrm>
            <a:off x="5683046" y="3655757"/>
            <a:ext cx="243348" cy="2544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561372" y="5292829"/>
            <a:ext cx="542003" cy="1323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5561372" y="5109211"/>
            <a:ext cx="542003" cy="515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p:nvGrpSpPr>
        <p:grpSpPr>
          <a:xfrm>
            <a:off x="6712314" y="2488573"/>
            <a:ext cx="3086100" cy="1028700"/>
            <a:chOff x="30430" y="0"/>
            <a:chExt cx="4139057" cy="1398850"/>
          </a:xfrm>
          <a:solidFill>
            <a:schemeClr val="accent1">
              <a:lumMod val="60000"/>
              <a:lumOff val="40000"/>
            </a:schemeClr>
          </a:solidFill>
        </p:grpSpPr>
        <p:sp>
          <p:nvSpPr>
            <p:cNvPr id="24" name="Rounded Rectangle 23"/>
            <p:cNvSpPr/>
            <p:nvPr/>
          </p:nvSpPr>
          <p:spPr>
            <a:xfrm>
              <a:off x="30430" y="0"/>
              <a:ext cx="4139057" cy="139885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4"/>
            <p:cNvSpPr/>
            <p:nvPr/>
          </p:nvSpPr>
          <p:spPr>
            <a:xfrm>
              <a:off x="71401" y="40971"/>
              <a:ext cx="4057115" cy="1316908"/>
            </a:xfrm>
            <a:prstGeom prst="rect">
              <a:avLst/>
            </a:prstGeom>
            <a:solidFill>
              <a:schemeClr val="accent1">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4298" tIns="94298" rIns="94298" bIns="94298" numCol="1" spcCol="1270" anchor="ctr" anchorCtr="0">
              <a:noAutofit/>
            </a:bodyPr>
            <a:lstStyle/>
            <a:p>
              <a:pPr algn="ctr"/>
              <a:r>
                <a:rPr lang="en-US" sz="2400" b="1" dirty="0">
                  <a:solidFill>
                    <a:schemeClr val="tx1"/>
                  </a:solidFill>
                </a:rPr>
                <a:t>Step 3: </a:t>
              </a:r>
              <a:r>
                <a:rPr lang="en-US" sz="2400" dirty="0">
                  <a:solidFill>
                    <a:schemeClr val="tx1"/>
                  </a:solidFill>
                </a:rPr>
                <a:t>Click on “Power”</a:t>
              </a:r>
            </a:p>
          </p:txBody>
        </p:sp>
      </p:grpSp>
      <p:grpSp>
        <p:nvGrpSpPr>
          <p:cNvPr id="18" name="Group 17"/>
          <p:cNvGrpSpPr/>
          <p:nvPr/>
        </p:nvGrpSpPr>
        <p:grpSpPr>
          <a:xfrm>
            <a:off x="8019309" y="3798575"/>
            <a:ext cx="472112" cy="394639"/>
            <a:chOff x="1777610" y="1486537"/>
            <a:chExt cx="629482" cy="526185"/>
          </a:xfrm>
        </p:grpSpPr>
        <p:sp>
          <p:nvSpPr>
            <p:cNvPr id="22" name="Right Arrow 21"/>
            <p:cNvSpPr/>
            <p:nvPr/>
          </p:nvSpPr>
          <p:spPr>
            <a:xfrm rot="5424902">
              <a:off x="1829258" y="1434889"/>
              <a:ext cx="526185" cy="6294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6"/>
            <p:cNvSpPr/>
            <p:nvPr/>
          </p:nvSpPr>
          <p:spPr>
            <a:xfrm rot="24902">
              <a:off x="1904077" y="1486540"/>
              <a:ext cx="377690" cy="368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66775">
                <a:lnSpc>
                  <a:spcPct val="90000"/>
                </a:lnSpc>
                <a:spcBef>
                  <a:spcPct val="0"/>
                </a:spcBef>
                <a:spcAft>
                  <a:spcPct val="35000"/>
                </a:spcAft>
              </a:pPr>
              <a:endParaRPr lang="en-US" sz="1950" b="1">
                <a:solidFill>
                  <a:schemeClr val="tx1"/>
                </a:solidFill>
              </a:endParaRPr>
            </a:p>
          </p:txBody>
        </p:sp>
      </p:grpSp>
      <p:grpSp>
        <p:nvGrpSpPr>
          <p:cNvPr id="19" name="Group 18"/>
          <p:cNvGrpSpPr/>
          <p:nvPr/>
        </p:nvGrpSpPr>
        <p:grpSpPr>
          <a:xfrm>
            <a:off x="6712314" y="4403393"/>
            <a:ext cx="3086100" cy="1028700"/>
            <a:chOff x="0" y="2100412"/>
            <a:chExt cx="4169488" cy="1398850"/>
          </a:xfrm>
        </p:grpSpPr>
        <p:sp>
          <p:nvSpPr>
            <p:cNvPr id="20" name="Rounded Rectangle 19"/>
            <p:cNvSpPr/>
            <p:nvPr/>
          </p:nvSpPr>
          <p:spPr>
            <a:xfrm>
              <a:off x="0" y="2100412"/>
              <a:ext cx="4169488" cy="1398850"/>
            </a:xfrm>
            <a:prstGeom prst="roundRect">
              <a:avLst>
                <a:gd name="adj" fmla="val 10000"/>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8"/>
            <p:cNvSpPr/>
            <p:nvPr/>
          </p:nvSpPr>
          <p:spPr>
            <a:xfrm>
              <a:off x="40971" y="2141383"/>
              <a:ext cx="4087546" cy="1316908"/>
            </a:xfrm>
            <a:prstGeom prst="rect">
              <a:avLst/>
            </a:prstGeom>
            <a:solidFill>
              <a:schemeClr val="accent1">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4298" tIns="94298" rIns="94298" bIns="94298" numCol="1" spcCol="1270" anchor="ctr" anchorCtr="0">
              <a:noAutofit/>
            </a:bodyPr>
            <a:lstStyle/>
            <a:p>
              <a:pPr algn="ctr"/>
              <a:r>
                <a:rPr lang="en-US" sz="2400" b="1" dirty="0">
                  <a:solidFill>
                    <a:schemeClr val="tx1"/>
                  </a:solidFill>
                </a:rPr>
                <a:t>Step 4: </a:t>
              </a:r>
              <a:r>
                <a:rPr lang="en-US" sz="2400" dirty="0">
                  <a:solidFill>
                    <a:schemeClr val="tx1"/>
                  </a:solidFill>
                </a:rPr>
                <a:t>Click on “Shutdown”</a:t>
              </a:r>
            </a:p>
          </p:txBody>
        </p:sp>
      </p:grpSp>
    </p:spTree>
    <p:extLst>
      <p:ext uri="{BB962C8B-B14F-4D97-AF65-F5344CB8AC3E}">
        <p14:creationId xmlns:p14="http://schemas.microsoft.com/office/powerpoint/2010/main" val="412502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idx="4294967295"/>
          </p:nvPr>
        </p:nvSpPr>
        <p:spPr/>
        <p:txBody>
          <a:bodyPr/>
          <a:lstStyle/>
          <a:p>
            <a:pPr eaLnBrk="1" hangingPunct="1"/>
            <a:r>
              <a:rPr lang="en-GB"/>
              <a:t>When consistency breaks down</a:t>
            </a:r>
          </a:p>
        </p:txBody>
      </p:sp>
      <p:sp>
        <p:nvSpPr>
          <p:cNvPr id="45061" name="Rectangle 3"/>
          <p:cNvSpPr>
            <a:spLocks noGrp="1" noChangeArrowheads="1"/>
          </p:cNvSpPr>
          <p:nvPr>
            <p:ph type="body" idx="4294967295"/>
          </p:nvPr>
        </p:nvSpPr>
        <p:spPr/>
        <p:txBody>
          <a:bodyPr>
            <a:normAutofit/>
          </a:bodyPr>
          <a:lstStyle/>
          <a:p>
            <a:pPr eaLnBrk="1" hangingPunct="1">
              <a:lnSpc>
                <a:spcPct val="90000"/>
              </a:lnSpc>
              <a:defRPr/>
            </a:pPr>
            <a:r>
              <a:rPr lang="en-GB" dirty="0">
                <a:solidFill>
                  <a:schemeClr val="tx1">
                    <a:lumMod val="75000"/>
                    <a:lumOff val="25000"/>
                  </a:schemeClr>
                </a:solidFill>
              </a:rPr>
              <a:t>What happens if there is more than one command starting with the same letter?</a:t>
            </a:r>
          </a:p>
          <a:p>
            <a:pPr lvl="1" eaLnBrk="1" hangingPunct="1">
              <a:lnSpc>
                <a:spcPct val="90000"/>
              </a:lnSpc>
              <a:defRPr/>
            </a:pPr>
            <a:r>
              <a:rPr lang="en-GB" dirty="0">
                <a:solidFill>
                  <a:srgbClr val="FF0000"/>
                </a:solidFill>
              </a:rPr>
              <a:t>e.g. save, spelling, select, style,  or cut, copy</a:t>
            </a:r>
          </a:p>
          <a:p>
            <a:pPr eaLnBrk="1" hangingPunct="1">
              <a:lnSpc>
                <a:spcPct val="90000"/>
              </a:lnSpc>
              <a:defRPr/>
            </a:pPr>
            <a:r>
              <a:rPr lang="en-GB" dirty="0">
                <a:solidFill>
                  <a:schemeClr val="tx1">
                    <a:lumMod val="75000"/>
                    <a:lumOff val="25000"/>
                  </a:schemeClr>
                </a:solidFill>
              </a:rPr>
              <a:t>Have to find other initials or combinations of keys, thereby breaking the consistency rule</a:t>
            </a:r>
          </a:p>
          <a:p>
            <a:pPr lvl="1" eaLnBrk="1" hangingPunct="1">
              <a:lnSpc>
                <a:spcPct val="90000"/>
              </a:lnSpc>
              <a:defRPr/>
            </a:pPr>
            <a:r>
              <a:rPr lang="en-GB" dirty="0">
                <a:solidFill>
                  <a:srgbClr val="FF0000"/>
                </a:solidFill>
              </a:rPr>
              <a:t>e.g. </a:t>
            </a:r>
            <a:r>
              <a:rPr lang="en-GB" dirty="0" err="1">
                <a:solidFill>
                  <a:srgbClr val="FF0000"/>
                </a:solidFill>
              </a:rPr>
              <a:t>ctrl+S</a:t>
            </a:r>
            <a:r>
              <a:rPr lang="en-GB" dirty="0">
                <a:solidFill>
                  <a:srgbClr val="FF0000"/>
                </a:solidFill>
              </a:rPr>
              <a:t>, </a:t>
            </a:r>
            <a:r>
              <a:rPr lang="en-GB" dirty="0" err="1">
                <a:solidFill>
                  <a:srgbClr val="FF0000"/>
                </a:solidFill>
              </a:rPr>
              <a:t>ctrl+Sp</a:t>
            </a:r>
            <a:r>
              <a:rPr lang="en-GB" dirty="0">
                <a:solidFill>
                  <a:srgbClr val="FF0000"/>
                </a:solidFill>
              </a:rPr>
              <a:t>, </a:t>
            </a:r>
            <a:r>
              <a:rPr lang="en-GB" dirty="0" err="1">
                <a:solidFill>
                  <a:srgbClr val="FF0000"/>
                </a:solidFill>
              </a:rPr>
              <a:t>ctrl+shift+L</a:t>
            </a:r>
            <a:endParaRPr lang="en-GB" dirty="0">
              <a:solidFill>
                <a:srgbClr val="FF0000"/>
              </a:solidFill>
            </a:endParaRPr>
          </a:p>
          <a:p>
            <a:pPr eaLnBrk="1" hangingPunct="1">
              <a:lnSpc>
                <a:spcPct val="90000"/>
              </a:lnSpc>
              <a:defRPr/>
            </a:pPr>
            <a:r>
              <a:rPr lang="en-GB" dirty="0">
                <a:solidFill>
                  <a:schemeClr val="tx1">
                    <a:lumMod val="75000"/>
                    <a:lumOff val="25000"/>
                  </a:schemeClr>
                </a:solidFill>
              </a:rPr>
              <a:t>Increases learning burden on user, making them more prone to errors </a:t>
            </a:r>
          </a:p>
        </p:txBody>
      </p:sp>
      <p:sp>
        <p:nvSpPr>
          <p:cNvPr id="2" name="Slide Number Placeholder 1"/>
          <p:cNvSpPr>
            <a:spLocks noGrp="1"/>
          </p:cNvSpPr>
          <p:nvPr>
            <p:ph type="sldNum" sz="quarter" idx="12"/>
          </p:nvPr>
        </p:nvSpPr>
        <p:spPr/>
        <p:txBody>
          <a:bodyPr/>
          <a:lstStyle/>
          <a:p>
            <a:fld id="{158853FB-C04E-4509-8966-74CC0ABE2E33}" type="slidenum">
              <a:rPr lang="en-US" smtClean="0"/>
              <a:t>64</a:t>
            </a:fld>
            <a:endParaRPr lang="en-US"/>
          </a:p>
        </p:txBody>
      </p:sp>
    </p:spTree>
    <p:extLst>
      <p:ext uri="{BB962C8B-B14F-4D97-AF65-F5344CB8AC3E}">
        <p14:creationId xmlns:p14="http://schemas.microsoft.com/office/powerpoint/2010/main" val="560527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p:txBody>
          <a:bodyPr/>
          <a:lstStyle/>
          <a:p>
            <a:pPr eaLnBrk="1" hangingPunct="1"/>
            <a:r>
              <a:rPr lang="en-GB"/>
              <a:t>Internal and external consistency</a:t>
            </a:r>
          </a:p>
        </p:txBody>
      </p:sp>
      <p:sp>
        <p:nvSpPr>
          <p:cNvPr id="51205" name="Rectangle 3"/>
          <p:cNvSpPr>
            <a:spLocks noGrp="1" noChangeArrowheads="1"/>
          </p:cNvSpPr>
          <p:nvPr>
            <p:ph type="body" idx="4294967295"/>
          </p:nvPr>
        </p:nvSpPr>
        <p:spPr>
          <a:xfrm>
            <a:off x="762000" y="1524000"/>
            <a:ext cx="10210800" cy="4572000"/>
          </a:xfrm>
        </p:spPr>
        <p:txBody>
          <a:bodyPr>
            <a:normAutofit/>
          </a:bodyPr>
          <a:lstStyle/>
          <a:p>
            <a:pPr eaLnBrk="1" hangingPunct="1">
              <a:lnSpc>
                <a:spcPct val="90000"/>
              </a:lnSpc>
            </a:pPr>
            <a:r>
              <a:rPr lang="en-GB" sz="3600" dirty="0">
                <a:solidFill>
                  <a:schemeClr val="tx1">
                    <a:lumMod val="75000"/>
                    <a:lumOff val="25000"/>
                  </a:schemeClr>
                </a:solidFill>
              </a:rPr>
              <a:t>Internal consistency refers to designing operations to behave the same within an application</a:t>
            </a:r>
          </a:p>
          <a:p>
            <a:pPr eaLnBrk="1" hangingPunct="1">
              <a:lnSpc>
                <a:spcPct val="90000"/>
              </a:lnSpc>
            </a:pPr>
            <a:endParaRPr lang="en-GB" sz="3600" dirty="0">
              <a:solidFill>
                <a:schemeClr val="tx1">
                  <a:lumMod val="75000"/>
                  <a:lumOff val="25000"/>
                </a:schemeClr>
              </a:solidFill>
            </a:endParaRPr>
          </a:p>
          <a:p>
            <a:pPr eaLnBrk="1" hangingPunct="1">
              <a:lnSpc>
                <a:spcPct val="90000"/>
              </a:lnSpc>
            </a:pPr>
            <a:r>
              <a:rPr lang="en-GB" sz="3600" dirty="0">
                <a:solidFill>
                  <a:schemeClr val="tx1">
                    <a:lumMod val="75000"/>
                    <a:lumOff val="25000"/>
                  </a:schemeClr>
                </a:solidFill>
              </a:rPr>
              <a:t>External consistency refers to designing operations, interfaces, etc., to be the same across applications and devices</a:t>
            </a:r>
          </a:p>
        </p:txBody>
      </p:sp>
      <p:sp>
        <p:nvSpPr>
          <p:cNvPr id="2" name="Slide Number Placeholder 1"/>
          <p:cNvSpPr>
            <a:spLocks noGrp="1"/>
          </p:cNvSpPr>
          <p:nvPr>
            <p:ph type="sldNum" sz="quarter" idx="12"/>
          </p:nvPr>
        </p:nvSpPr>
        <p:spPr/>
        <p:txBody>
          <a:bodyPr/>
          <a:lstStyle/>
          <a:p>
            <a:fld id="{158853FB-C04E-4509-8966-74CC0ABE2E33}" type="slidenum">
              <a:rPr lang="en-US" smtClean="0"/>
              <a:t>65</a:t>
            </a:fld>
            <a:endParaRPr lang="en-US"/>
          </a:p>
        </p:txBody>
      </p:sp>
    </p:spTree>
    <p:extLst>
      <p:ext uri="{BB962C8B-B14F-4D97-AF65-F5344CB8AC3E}">
        <p14:creationId xmlns:p14="http://schemas.microsoft.com/office/powerpoint/2010/main" val="2923003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57200"/>
            <a:ext cx="8641080" cy="994172"/>
          </a:xfrm>
        </p:spPr>
        <p:txBody>
          <a:bodyPr>
            <a:normAutofit fontScale="90000"/>
          </a:bodyPr>
          <a:lstStyle/>
          <a:p>
            <a:pPr>
              <a:lnSpc>
                <a:spcPct val="110000"/>
              </a:lnSpc>
            </a:pPr>
            <a:r>
              <a:rPr lang="en-US" altLang="en-US" dirty="0"/>
              <a:t>Maintain Consistency Across a Family of Applications</a:t>
            </a:r>
          </a:p>
        </p:txBody>
      </p:sp>
      <p:sp>
        <p:nvSpPr>
          <p:cNvPr id="4" name="Slide Number Placeholder 3"/>
          <p:cNvSpPr>
            <a:spLocks noGrp="1"/>
          </p:cNvSpPr>
          <p:nvPr>
            <p:ph type="sldNum" sz="quarter" idx="12"/>
          </p:nvPr>
        </p:nvSpPr>
        <p:spPr/>
        <p:txBody>
          <a:bodyPr/>
          <a:lstStyle/>
          <a:p>
            <a:fld id="{9EEB6CB7-2439-455D-8965-3048D29AD326}" type="slidenum">
              <a:rPr lang="en-US" smtClean="0"/>
              <a:t>66</a:t>
            </a:fld>
            <a:endParaRPr lang="en-US"/>
          </a:p>
        </p:txBody>
      </p:sp>
      <p:pic>
        <p:nvPicPr>
          <p:cNvPr id="16386" name="Picture 2" descr="\&qu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143" y="2155373"/>
            <a:ext cx="4444127" cy="36489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14401" y="2926558"/>
            <a:ext cx="4759406" cy="1797842"/>
          </a:xfrm>
        </p:spPr>
        <p:txBody>
          <a:bodyPr>
            <a:normAutofit/>
          </a:bodyPr>
          <a:lstStyle/>
          <a:p>
            <a:pPr marL="0" indent="0">
              <a:buNone/>
            </a:pPr>
            <a:r>
              <a:rPr lang="en-US" dirty="0"/>
              <a:t>Consistent interfaces allow users to develop usage patterns of Microsoft Office</a:t>
            </a:r>
          </a:p>
        </p:txBody>
      </p:sp>
    </p:spTree>
    <p:extLst>
      <p:ext uri="{BB962C8B-B14F-4D97-AF65-F5344CB8AC3E}">
        <p14:creationId xmlns:p14="http://schemas.microsoft.com/office/powerpoint/2010/main" val="716353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p:txBody>
          <a:bodyPr/>
          <a:lstStyle/>
          <a:p>
            <a:pPr eaLnBrk="1" hangingPunct="1"/>
            <a:r>
              <a:rPr lang="en-GB"/>
              <a:t>Keypad numbers layout</a:t>
            </a:r>
          </a:p>
        </p:txBody>
      </p:sp>
      <p:sp>
        <p:nvSpPr>
          <p:cNvPr id="52229" name="Rectangle 3"/>
          <p:cNvSpPr>
            <a:spLocks noGrp="1" noChangeArrowheads="1"/>
          </p:cNvSpPr>
          <p:nvPr>
            <p:ph type="body" idx="4294967295"/>
          </p:nvPr>
        </p:nvSpPr>
        <p:spPr>
          <a:xfrm>
            <a:off x="2209800" y="1981200"/>
            <a:ext cx="8001000" cy="4114800"/>
          </a:xfrm>
        </p:spPr>
        <p:txBody>
          <a:bodyPr/>
          <a:lstStyle/>
          <a:p>
            <a:pPr marL="0" indent="0" eaLnBrk="1" hangingPunct="1">
              <a:buNone/>
            </a:pPr>
            <a:r>
              <a:rPr lang="en-GB" dirty="0">
                <a:solidFill>
                  <a:schemeClr val="tx1">
                    <a:lumMod val="50000"/>
                    <a:lumOff val="50000"/>
                  </a:schemeClr>
                </a:solidFill>
              </a:rPr>
              <a:t>A case of external </a:t>
            </a:r>
            <a:r>
              <a:rPr lang="en-GB" u="sng" dirty="0">
                <a:solidFill>
                  <a:srgbClr val="FF0000"/>
                </a:solidFill>
              </a:rPr>
              <a:t>in</a:t>
            </a:r>
            <a:r>
              <a:rPr lang="en-GB" dirty="0">
                <a:solidFill>
                  <a:schemeClr val="tx1">
                    <a:lumMod val="50000"/>
                    <a:lumOff val="50000"/>
                  </a:schemeClr>
                </a:solidFill>
              </a:rPr>
              <a:t>consistency</a:t>
            </a:r>
          </a:p>
          <a:p>
            <a:pPr marL="457200" lvl="1" indent="0">
              <a:buNone/>
            </a:pPr>
            <a:endParaRPr lang="en-GB" dirty="0"/>
          </a:p>
          <a:p>
            <a:pPr eaLnBrk="1" hangingPunct="1"/>
            <a:endParaRPr lang="en-GB" dirty="0"/>
          </a:p>
        </p:txBody>
      </p:sp>
      <p:sp>
        <p:nvSpPr>
          <p:cNvPr id="52230" name="Rectangle 4"/>
          <p:cNvSpPr>
            <a:spLocks noChangeArrowheads="1"/>
          </p:cNvSpPr>
          <p:nvPr/>
        </p:nvSpPr>
        <p:spPr bwMode="auto">
          <a:xfrm>
            <a:off x="2911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1" name="Rectangle 5"/>
          <p:cNvSpPr>
            <a:spLocks noChangeArrowheads="1"/>
          </p:cNvSpPr>
          <p:nvPr/>
        </p:nvSpPr>
        <p:spPr bwMode="auto">
          <a:xfrm>
            <a:off x="3444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2" name="Rectangle 6"/>
          <p:cNvSpPr>
            <a:spLocks noChangeArrowheads="1"/>
          </p:cNvSpPr>
          <p:nvPr/>
        </p:nvSpPr>
        <p:spPr bwMode="auto">
          <a:xfrm>
            <a:off x="3978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3" name="Rectangle 7"/>
          <p:cNvSpPr>
            <a:spLocks noChangeArrowheads="1"/>
          </p:cNvSpPr>
          <p:nvPr/>
        </p:nvSpPr>
        <p:spPr bwMode="auto">
          <a:xfrm>
            <a:off x="2911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4" name="Rectangle 8"/>
          <p:cNvSpPr>
            <a:spLocks noChangeArrowheads="1"/>
          </p:cNvSpPr>
          <p:nvPr/>
        </p:nvSpPr>
        <p:spPr bwMode="auto">
          <a:xfrm>
            <a:off x="3444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5" name="Rectangle 9"/>
          <p:cNvSpPr>
            <a:spLocks noChangeArrowheads="1"/>
          </p:cNvSpPr>
          <p:nvPr/>
        </p:nvSpPr>
        <p:spPr bwMode="auto">
          <a:xfrm>
            <a:off x="3978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6" name="Rectangle 10"/>
          <p:cNvSpPr>
            <a:spLocks noChangeArrowheads="1"/>
          </p:cNvSpPr>
          <p:nvPr/>
        </p:nvSpPr>
        <p:spPr bwMode="auto">
          <a:xfrm>
            <a:off x="2911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7" name="Rectangle 11"/>
          <p:cNvSpPr>
            <a:spLocks noChangeArrowheads="1"/>
          </p:cNvSpPr>
          <p:nvPr/>
        </p:nvSpPr>
        <p:spPr bwMode="auto">
          <a:xfrm>
            <a:off x="3444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8" name="Rectangle 12"/>
          <p:cNvSpPr>
            <a:spLocks noChangeArrowheads="1"/>
          </p:cNvSpPr>
          <p:nvPr/>
        </p:nvSpPr>
        <p:spPr bwMode="auto">
          <a:xfrm>
            <a:off x="3978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39" name="Rectangle 13"/>
          <p:cNvSpPr>
            <a:spLocks noChangeArrowheads="1"/>
          </p:cNvSpPr>
          <p:nvPr/>
        </p:nvSpPr>
        <p:spPr bwMode="auto">
          <a:xfrm>
            <a:off x="7162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0" name="Rectangle 14"/>
          <p:cNvSpPr>
            <a:spLocks noChangeArrowheads="1"/>
          </p:cNvSpPr>
          <p:nvPr/>
        </p:nvSpPr>
        <p:spPr bwMode="auto">
          <a:xfrm>
            <a:off x="7696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1" name="Rectangle 15"/>
          <p:cNvSpPr>
            <a:spLocks noChangeArrowheads="1"/>
          </p:cNvSpPr>
          <p:nvPr/>
        </p:nvSpPr>
        <p:spPr bwMode="auto">
          <a:xfrm>
            <a:off x="8229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2" name="Rectangle 16"/>
          <p:cNvSpPr>
            <a:spLocks noChangeArrowheads="1"/>
          </p:cNvSpPr>
          <p:nvPr/>
        </p:nvSpPr>
        <p:spPr bwMode="auto">
          <a:xfrm>
            <a:off x="7162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3" name="Rectangle 17"/>
          <p:cNvSpPr>
            <a:spLocks noChangeArrowheads="1"/>
          </p:cNvSpPr>
          <p:nvPr/>
        </p:nvSpPr>
        <p:spPr bwMode="auto">
          <a:xfrm>
            <a:off x="7696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4" name="Rectangle 18"/>
          <p:cNvSpPr>
            <a:spLocks noChangeArrowheads="1"/>
          </p:cNvSpPr>
          <p:nvPr/>
        </p:nvSpPr>
        <p:spPr bwMode="auto">
          <a:xfrm>
            <a:off x="8229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5" name="Rectangle 19"/>
          <p:cNvSpPr>
            <a:spLocks noChangeArrowheads="1"/>
          </p:cNvSpPr>
          <p:nvPr/>
        </p:nvSpPr>
        <p:spPr bwMode="auto">
          <a:xfrm>
            <a:off x="7162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6" name="Rectangle 20"/>
          <p:cNvSpPr>
            <a:spLocks noChangeArrowheads="1"/>
          </p:cNvSpPr>
          <p:nvPr/>
        </p:nvSpPr>
        <p:spPr bwMode="auto">
          <a:xfrm>
            <a:off x="7696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7" name="Rectangle 21"/>
          <p:cNvSpPr>
            <a:spLocks noChangeArrowheads="1"/>
          </p:cNvSpPr>
          <p:nvPr/>
        </p:nvSpPr>
        <p:spPr bwMode="auto">
          <a:xfrm>
            <a:off x="8229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48" name="Text Box 22"/>
          <p:cNvSpPr txBox="1">
            <a:spLocks noChangeArrowheads="1"/>
          </p:cNvSpPr>
          <p:nvPr/>
        </p:nvSpPr>
        <p:spPr bwMode="auto">
          <a:xfrm>
            <a:off x="3048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1</a:t>
            </a:r>
          </a:p>
        </p:txBody>
      </p:sp>
      <p:sp>
        <p:nvSpPr>
          <p:cNvPr id="52249" name="Text Box 23"/>
          <p:cNvSpPr txBox="1">
            <a:spLocks noChangeArrowheads="1"/>
          </p:cNvSpPr>
          <p:nvPr/>
        </p:nvSpPr>
        <p:spPr bwMode="auto">
          <a:xfrm>
            <a:off x="358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2</a:t>
            </a:r>
          </a:p>
        </p:txBody>
      </p:sp>
      <p:sp>
        <p:nvSpPr>
          <p:cNvPr id="52250" name="Text Box 24"/>
          <p:cNvSpPr txBox="1">
            <a:spLocks noChangeArrowheads="1"/>
          </p:cNvSpPr>
          <p:nvPr/>
        </p:nvSpPr>
        <p:spPr bwMode="auto">
          <a:xfrm>
            <a:off x="4054475" y="3978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3</a:t>
            </a:r>
          </a:p>
        </p:txBody>
      </p:sp>
      <p:sp>
        <p:nvSpPr>
          <p:cNvPr id="52251" name="Text Box 25"/>
          <p:cNvSpPr txBox="1">
            <a:spLocks noChangeArrowheads="1"/>
          </p:cNvSpPr>
          <p:nvPr/>
        </p:nvSpPr>
        <p:spPr bwMode="auto">
          <a:xfrm>
            <a:off x="3048000" y="4419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4</a:t>
            </a:r>
          </a:p>
        </p:txBody>
      </p:sp>
      <p:sp>
        <p:nvSpPr>
          <p:cNvPr id="52252" name="Text Box 26"/>
          <p:cNvSpPr txBox="1">
            <a:spLocks noChangeArrowheads="1"/>
          </p:cNvSpPr>
          <p:nvPr/>
        </p:nvSpPr>
        <p:spPr bwMode="auto">
          <a:xfrm>
            <a:off x="3581400" y="4419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5</a:t>
            </a:r>
          </a:p>
        </p:txBody>
      </p:sp>
      <p:sp>
        <p:nvSpPr>
          <p:cNvPr id="52253" name="Text Box 27"/>
          <p:cNvSpPr txBox="1">
            <a:spLocks noChangeArrowheads="1"/>
          </p:cNvSpPr>
          <p:nvPr/>
        </p:nvSpPr>
        <p:spPr bwMode="auto">
          <a:xfrm>
            <a:off x="4063225" y="4419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6</a:t>
            </a:r>
          </a:p>
        </p:txBody>
      </p:sp>
      <p:sp>
        <p:nvSpPr>
          <p:cNvPr id="52254" name="Text Box 28"/>
          <p:cNvSpPr txBox="1">
            <a:spLocks noChangeArrowheads="1"/>
          </p:cNvSpPr>
          <p:nvPr/>
        </p:nvSpPr>
        <p:spPr bwMode="auto">
          <a:xfrm>
            <a:off x="3016250" y="50450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dirty="0">
                <a:latin typeface="Times" charset="0"/>
              </a:rPr>
              <a:t>7</a:t>
            </a:r>
          </a:p>
        </p:txBody>
      </p:sp>
      <p:sp>
        <p:nvSpPr>
          <p:cNvPr id="52255" name="Text Box 29"/>
          <p:cNvSpPr txBox="1">
            <a:spLocks noChangeArrowheads="1"/>
          </p:cNvSpPr>
          <p:nvPr/>
        </p:nvSpPr>
        <p:spPr bwMode="auto">
          <a:xfrm>
            <a:off x="3581400" y="5029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8</a:t>
            </a:r>
          </a:p>
        </p:txBody>
      </p:sp>
      <p:sp>
        <p:nvSpPr>
          <p:cNvPr id="52256" name="Text Box 30"/>
          <p:cNvSpPr txBox="1">
            <a:spLocks noChangeArrowheads="1"/>
          </p:cNvSpPr>
          <p:nvPr/>
        </p:nvSpPr>
        <p:spPr bwMode="auto">
          <a:xfrm>
            <a:off x="4076700" y="5029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9</a:t>
            </a:r>
          </a:p>
        </p:txBody>
      </p:sp>
      <p:sp>
        <p:nvSpPr>
          <p:cNvPr id="52257" name="Text Box 31"/>
          <p:cNvSpPr txBox="1">
            <a:spLocks noChangeArrowheads="1"/>
          </p:cNvSpPr>
          <p:nvPr/>
        </p:nvSpPr>
        <p:spPr bwMode="auto">
          <a:xfrm>
            <a:off x="7239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7</a:t>
            </a:r>
          </a:p>
        </p:txBody>
      </p:sp>
      <p:sp>
        <p:nvSpPr>
          <p:cNvPr id="52258" name="Text Box 32"/>
          <p:cNvSpPr txBox="1">
            <a:spLocks noChangeArrowheads="1"/>
          </p:cNvSpPr>
          <p:nvPr/>
        </p:nvSpPr>
        <p:spPr bwMode="auto">
          <a:xfrm>
            <a:off x="7832725" y="3946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8</a:t>
            </a:r>
          </a:p>
        </p:txBody>
      </p:sp>
      <p:sp>
        <p:nvSpPr>
          <p:cNvPr id="52259" name="Text Box 33"/>
          <p:cNvSpPr txBox="1">
            <a:spLocks noChangeArrowheads="1"/>
          </p:cNvSpPr>
          <p:nvPr/>
        </p:nvSpPr>
        <p:spPr bwMode="auto">
          <a:xfrm>
            <a:off x="8442325" y="3946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9</a:t>
            </a:r>
          </a:p>
        </p:txBody>
      </p:sp>
      <p:sp>
        <p:nvSpPr>
          <p:cNvPr id="52260" name="Text Box 34"/>
          <p:cNvSpPr txBox="1">
            <a:spLocks noChangeArrowheads="1"/>
          </p:cNvSpPr>
          <p:nvPr/>
        </p:nvSpPr>
        <p:spPr bwMode="auto">
          <a:xfrm>
            <a:off x="7315200" y="5029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1</a:t>
            </a:r>
          </a:p>
        </p:txBody>
      </p:sp>
      <p:sp>
        <p:nvSpPr>
          <p:cNvPr id="52261" name="Text Box 35"/>
          <p:cNvSpPr txBox="1">
            <a:spLocks noChangeArrowheads="1"/>
          </p:cNvSpPr>
          <p:nvPr/>
        </p:nvSpPr>
        <p:spPr bwMode="auto">
          <a:xfrm>
            <a:off x="7848600" y="5029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2</a:t>
            </a:r>
          </a:p>
        </p:txBody>
      </p:sp>
      <p:sp>
        <p:nvSpPr>
          <p:cNvPr id="52262" name="Text Box 36"/>
          <p:cNvSpPr txBox="1">
            <a:spLocks noChangeArrowheads="1"/>
          </p:cNvSpPr>
          <p:nvPr/>
        </p:nvSpPr>
        <p:spPr bwMode="auto">
          <a:xfrm>
            <a:off x="8321675" y="50450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3</a:t>
            </a:r>
          </a:p>
        </p:txBody>
      </p:sp>
      <p:sp>
        <p:nvSpPr>
          <p:cNvPr id="52263" name="Text Box 37"/>
          <p:cNvSpPr txBox="1">
            <a:spLocks noChangeArrowheads="1"/>
          </p:cNvSpPr>
          <p:nvPr/>
        </p:nvSpPr>
        <p:spPr bwMode="auto">
          <a:xfrm>
            <a:off x="7315200" y="4495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4</a:t>
            </a:r>
          </a:p>
        </p:txBody>
      </p:sp>
      <p:sp>
        <p:nvSpPr>
          <p:cNvPr id="52264" name="Text Box 38"/>
          <p:cNvSpPr txBox="1">
            <a:spLocks noChangeArrowheads="1"/>
          </p:cNvSpPr>
          <p:nvPr/>
        </p:nvSpPr>
        <p:spPr bwMode="auto">
          <a:xfrm>
            <a:off x="7848600" y="4495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5</a:t>
            </a:r>
          </a:p>
        </p:txBody>
      </p:sp>
      <p:sp>
        <p:nvSpPr>
          <p:cNvPr id="52265" name="Text Box 39"/>
          <p:cNvSpPr txBox="1">
            <a:spLocks noChangeArrowheads="1"/>
          </p:cNvSpPr>
          <p:nvPr/>
        </p:nvSpPr>
        <p:spPr bwMode="auto">
          <a:xfrm>
            <a:off x="8382000" y="4495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6</a:t>
            </a:r>
          </a:p>
        </p:txBody>
      </p:sp>
      <p:sp>
        <p:nvSpPr>
          <p:cNvPr id="52266" name="Rectangle 40"/>
          <p:cNvSpPr>
            <a:spLocks noChangeArrowheads="1"/>
          </p:cNvSpPr>
          <p:nvPr/>
        </p:nvSpPr>
        <p:spPr bwMode="auto">
          <a:xfrm>
            <a:off x="3444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67" name="Text Box 41"/>
          <p:cNvSpPr txBox="1">
            <a:spLocks noChangeArrowheads="1"/>
          </p:cNvSpPr>
          <p:nvPr/>
        </p:nvSpPr>
        <p:spPr bwMode="auto">
          <a:xfrm>
            <a:off x="3597275" y="55784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0</a:t>
            </a:r>
          </a:p>
        </p:txBody>
      </p:sp>
      <p:sp>
        <p:nvSpPr>
          <p:cNvPr id="52268" name="Rectangle 42"/>
          <p:cNvSpPr>
            <a:spLocks noChangeArrowheads="1"/>
          </p:cNvSpPr>
          <p:nvPr/>
        </p:nvSpPr>
        <p:spPr bwMode="auto">
          <a:xfrm>
            <a:off x="7162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sz="2400" baseline="-25000">
              <a:latin typeface="Times" charset="0"/>
            </a:endParaRPr>
          </a:p>
        </p:txBody>
      </p:sp>
      <p:sp>
        <p:nvSpPr>
          <p:cNvPr id="52269" name="Text Box 43"/>
          <p:cNvSpPr txBox="1">
            <a:spLocks noChangeArrowheads="1"/>
          </p:cNvSpPr>
          <p:nvPr/>
        </p:nvSpPr>
        <p:spPr bwMode="auto">
          <a:xfrm>
            <a:off x="7299325" y="5470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0</a:t>
            </a:r>
          </a:p>
        </p:txBody>
      </p:sp>
      <p:sp>
        <p:nvSpPr>
          <p:cNvPr id="52270" name="Text Box 44"/>
          <p:cNvSpPr txBox="1">
            <a:spLocks noChangeArrowheads="1"/>
          </p:cNvSpPr>
          <p:nvPr/>
        </p:nvSpPr>
        <p:spPr bwMode="auto">
          <a:xfrm>
            <a:off x="2133600" y="3352800"/>
            <a:ext cx="351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(a) phones, remote controls</a:t>
            </a:r>
          </a:p>
        </p:txBody>
      </p:sp>
      <p:sp>
        <p:nvSpPr>
          <p:cNvPr id="52271" name="Text Box 45"/>
          <p:cNvSpPr txBox="1">
            <a:spLocks noChangeArrowheads="1"/>
          </p:cNvSpPr>
          <p:nvPr/>
        </p:nvSpPr>
        <p:spPr bwMode="auto">
          <a:xfrm>
            <a:off x="6705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endParaRPr lang="en-US" sz="2400">
              <a:latin typeface="Times" charset="0"/>
            </a:endParaRPr>
          </a:p>
        </p:txBody>
      </p:sp>
      <p:sp>
        <p:nvSpPr>
          <p:cNvPr id="52272" name="Text Box 46"/>
          <p:cNvSpPr txBox="1">
            <a:spLocks noChangeArrowheads="1"/>
          </p:cNvSpPr>
          <p:nvPr/>
        </p:nvSpPr>
        <p:spPr bwMode="auto">
          <a:xfrm>
            <a:off x="6129339" y="3352800"/>
            <a:ext cx="431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GB" sz="2400">
                <a:latin typeface="Times" charset="0"/>
              </a:rPr>
              <a:t>(b) calculators, computer keypads</a:t>
            </a:r>
          </a:p>
        </p:txBody>
      </p:sp>
      <p:sp>
        <p:nvSpPr>
          <p:cNvPr id="2" name="Slide Number Placeholder 1"/>
          <p:cNvSpPr>
            <a:spLocks noGrp="1"/>
          </p:cNvSpPr>
          <p:nvPr>
            <p:ph type="sldNum" sz="quarter" idx="12"/>
          </p:nvPr>
        </p:nvSpPr>
        <p:spPr/>
        <p:txBody>
          <a:bodyPr/>
          <a:lstStyle/>
          <a:p>
            <a:fld id="{158853FB-C04E-4509-8966-74CC0ABE2E33}" type="slidenum">
              <a:rPr lang="en-US" smtClean="0"/>
              <a:t>67</a:t>
            </a:fld>
            <a:endParaRPr lang="en-US"/>
          </a:p>
        </p:txBody>
      </p:sp>
    </p:spTree>
    <p:extLst>
      <p:ext uri="{BB962C8B-B14F-4D97-AF65-F5344CB8AC3E}">
        <p14:creationId xmlns:p14="http://schemas.microsoft.com/office/powerpoint/2010/main" val="1439339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p:txBody>
          <a:bodyPr/>
          <a:lstStyle/>
          <a:p>
            <a:pPr eaLnBrk="1" hangingPunct="1"/>
            <a:r>
              <a:rPr lang="en-GB"/>
              <a:t>Affordances: to give a clue</a:t>
            </a:r>
          </a:p>
        </p:txBody>
      </p:sp>
      <p:sp>
        <p:nvSpPr>
          <p:cNvPr id="53253" name="Rectangle 3"/>
          <p:cNvSpPr>
            <a:spLocks noGrp="1" noChangeArrowheads="1"/>
          </p:cNvSpPr>
          <p:nvPr>
            <p:ph type="body" idx="4294967295"/>
          </p:nvPr>
        </p:nvSpPr>
        <p:spPr/>
        <p:txBody>
          <a:bodyPr>
            <a:normAutofit/>
          </a:bodyPr>
          <a:lstStyle/>
          <a:p>
            <a:pPr eaLnBrk="1" hangingPunct="1">
              <a:lnSpc>
                <a:spcPct val="90000"/>
              </a:lnSpc>
            </a:pPr>
            <a:r>
              <a:rPr lang="en-GB" sz="3600" dirty="0">
                <a:solidFill>
                  <a:schemeClr val="tx1">
                    <a:lumMod val="50000"/>
                    <a:lumOff val="50000"/>
                  </a:schemeClr>
                </a:solidFill>
              </a:rPr>
              <a:t>Refers to an attribute of an object that allows people to know how to use it</a:t>
            </a:r>
          </a:p>
          <a:p>
            <a:pPr lvl="1" eaLnBrk="1" hangingPunct="1">
              <a:lnSpc>
                <a:spcPct val="90000"/>
              </a:lnSpc>
            </a:pPr>
            <a:r>
              <a:rPr lang="en-GB" sz="3200" dirty="0">
                <a:solidFill>
                  <a:srgbClr val="FF0000"/>
                </a:solidFill>
              </a:rPr>
              <a:t>e.g. a mouse button invites pushing, a door handle affords pulling</a:t>
            </a:r>
          </a:p>
        </p:txBody>
      </p:sp>
      <p:sp>
        <p:nvSpPr>
          <p:cNvPr id="2" name="Slide Number Placeholder 1"/>
          <p:cNvSpPr>
            <a:spLocks noGrp="1"/>
          </p:cNvSpPr>
          <p:nvPr>
            <p:ph type="sldNum" sz="quarter" idx="12"/>
          </p:nvPr>
        </p:nvSpPr>
        <p:spPr/>
        <p:txBody>
          <a:bodyPr/>
          <a:lstStyle/>
          <a:p>
            <a:fld id="{158853FB-C04E-4509-8966-74CC0ABE2E33}" type="slidenum">
              <a:rPr lang="en-US" smtClean="0"/>
              <a:t>68</a:t>
            </a:fld>
            <a:endParaRPr lang="en-US"/>
          </a:p>
        </p:txBody>
      </p:sp>
      <p:pic>
        <p:nvPicPr>
          <p:cNvPr id="3" name="Picture 2"/>
          <p:cNvPicPr>
            <a:picLocks noChangeAspect="1"/>
          </p:cNvPicPr>
          <p:nvPr/>
        </p:nvPicPr>
        <p:blipFill>
          <a:blip r:embed="rId3"/>
          <a:stretch>
            <a:fillRect/>
          </a:stretch>
        </p:blipFill>
        <p:spPr>
          <a:xfrm>
            <a:off x="3425190" y="3733801"/>
            <a:ext cx="5372100" cy="923925"/>
          </a:xfrm>
          <a:prstGeom prst="rect">
            <a:avLst/>
          </a:prstGeom>
        </p:spPr>
      </p:pic>
      <p:sp>
        <p:nvSpPr>
          <p:cNvPr id="4" name="Rectangle 3"/>
          <p:cNvSpPr/>
          <p:nvPr/>
        </p:nvSpPr>
        <p:spPr>
          <a:xfrm>
            <a:off x="3276600" y="4838064"/>
            <a:ext cx="6019800" cy="707886"/>
          </a:xfrm>
          <a:prstGeom prst="rect">
            <a:avLst/>
          </a:prstGeom>
        </p:spPr>
        <p:txBody>
          <a:bodyPr wrap="square">
            <a:spAutoFit/>
          </a:bodyPr>
          <a:lstStyle/>
          <a:p>
            <a:r>
              <a:rPr lang="en-US" sz="2000" dirty="0">
                <a:solidFill>
                  <a:srgbClr val="576366"/>
                </a:solidFill>
                <a:latin typeface="+mj-lt"/>
              </a:rPr>
              <a:t>What are the </a:t>
            </a:r>
            <a:r>
              <a:rPr lang="en-US" sz="2000">
                <a:solidFill>
                  <a:srgbClr val="576366"/>
                </a:solidFill>
                <a:latin typeface="+mj-lt"/>
              </a:rPr>
              <a:t>visual clues </a:t>
            </a:r>
            <a:r>
              <a:rPr lang="en-US" sz="2000" dirty="0">
                <a:solidFill>
                  <a:srgbClr val="576366"/>
                </a:solidFill>
                <a:latin typeface="+mj-lt"/>
              </a:rPr>
              <a:t>that indicate that a button is, in fact, a button?</a:t>
            </a:r>
            <a:endParaRPr lang="en-US" sz="2000" dirty="0">
              <a:latin typeface="+mj-lt"/>
            </a:endParaRPr>
          </a:p>
        </p:txBody>
      </p:sp>
      <p:sp>
        <p:nvSpPr>
          <p:cNvPr id="5" name="Rectangle 4"/>
          <p:cNvSpPr/>
          <p:nvPr/>
        </p:nvSpPr>
        <p:spPr>
          <a:xfrm>
            <a:off x="3409950" y="5954851"/>
            <a:ext cx="6705600" cy="369332"/>
          </a:xfrm>
          <a:prstGeom prst="rect">
            <a:avLst/>
          </a:prstGeom>
        </p:spPr>
        <p:txBody>
          <a:bodyPr wrap="square">
            <a:spAutoFit/>
          </a:bodyPr>
          <a:lstStyle/>
          <a:p>
            <a:r>
              <a:rPr lang="en-US" dirty="0"/>
              <a:t>http://blog.teamtreehouse.com/affordances-web-design</a:t>
            </a:r>
          </a:p>
        </p:txBody>
      </p:sp>
    </p:spTree>
    <p:extLst>
      <p:ext uri="{BB962C8B-B14F-4D97-AF65-F5344CB8AC3E}">
        <p14:creationId xmlns:p14="http://schemas.microsoft.com/office/powerpoint/2010/main" val="382304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Affordance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58853FB-C04E-4509-8966-74CC0ABE2E33}" type="slidenum">
              <a:rPr lang="en-US" smtClean="0"/>
              <a:t>69</a:t>
            </a:fld>
            <a:endParaRPr lang="en-US"/>
          </a:p>
        </p:txBody>
      </p:sp>
      <p:pic>
        <p:nvPicPr>
          <p:cNvPr id="5" name="Picture 4"/>
          <p:cNvPicPr>
            <a:picLocks noChangeAspect="1"/>
          </p:cNvPicPr>
          <p:nvPr/>
        </p:nvPicPr>
        <p:blipFill>
          <a:blip r:embed="rId2"/>
          <a:stretch>
            <a:fillRect/>
          </a:stretch>
        </p:blipFill>
        <p:spPr>
          <a:xfrm>
            <a:off x="3090863" y="1752600"/>
            <a:ext cx="6010275" cy="3619500"/>
          </a:xfrm>
          <a:prstGeom prst="rect">
            <a:avLst/>
          </a:prstGeom>
        </p:spPr>
      </p:pic>
      <p:sp>
        <p:nvSpPr>
          <p:cNvPr id="6" name="Rectangle 5"/>
          <p:cNvSpPr/>
          <p:nvPr/>
        </p:nvSpPr>
        <p:spPr>
          <a:xfrm>
            <a:off x="5486400" y="1066800"/>
            <a:ext cx="4343400" cy="388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3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Human factors definition</a:t>
            </a:r>
            <a:endParaRPr lang="en-US" dirty="0"/>
          </a:p>
        </p:txBody>
      </p:sp>
      <p:sp>
        <p:nvSpPr>
          <p:cNvPr id="3" name="Content Placeholder 2"/>
          <p:cNvSpPr>
            <a:spLocks noGrp="1"/>
          </p:cNvSpPr>
          <p:nvPr>
            <p:ph idx="1"/>
          </p:nvPr>
        </p:nvSpPr>
        <p:spPr/>
        <p:txBody>
          <a:bodyPr/>
          <a:lstStyle/>
          <a:p>
            <a:pPr marL="0" indent="0">
              <a:buNone/>
            </a:pPr>
            <a:r>
              <a:rPr lang="en-US" dirty="0"/>
              <a:t>In industry, human factors (also known as ergonomics) is the study of how humans behave physically and psychologically in relation to particular environments, products, or services. </a:t>
            </a:r>
          </a:p>
        </p:txBody>
      </p:sp>
      <p:sp>
        <p:nvSpPr>
          <p:cNvPr id="4" name="Slide Number Placeholder 3"/>
          <p:cNvSpPr>
            <a:spLocks noGrp="1"/>
          </p:cNvSpPr>
          <p:nvPr>
            <p:ph type="sldNum" sz="quarter" idx="12"/>
          </p:nvPr>
        </p:nvSpPr>
        <p:spPr/>
        <p:txBody>
          <a:bodyPr/>
          <a:lstStyle/>
          <a:p>
            <a:fld id="{158853FB-C04E-4509-8966-74CC0ABE2E33}" type="slidenum">
              <a:rPr lang="en-US" smtClean="0"/>
              <a:t>7</a:t>
            </a:fld>
            <a:endParaRPr lang="en-US"/>
          </a:p>
        </p:txBody>
      </p:sp>
      <p:sp>
        <p:nvSpPr>
          <p:cNvPr id="5" name="Rectangle 4"/>
          <p:cNvSpPr/>
          <p:nvPr/>
        </p:nvSpPr>
        <p:spPr>
          <a:xfrm>
            <a:off x="2895600" y="4953000"/>
            <a:ext cx="6629400" cy="369332"/>
          </a:xfrm>
          <a:prstGeom prst="rect">
            <a:avLst/>
          </a:prstGeom>
        </p:spPr>
        <p:txBody>
          <a:bodyPr wrap="square">
            <a:spAutoFit/>
          </a:bodyPr>
          <a:lstStyle/>
          <a:p>
            <a:r>
              <a:rPr lang="en-US" dirty="0"/>
              <a:t>http://searchsoa.techtarget.com/definition/human-factors</a:t>
            </a:r>
          </a:p>
        </p:txBody>
      </p:sp>
    </p:spTree>
    <p:extLst>
      <p:ext uri="{BB962C8B-B14F-4D97-AF65-F5344CB8AC3E}">
        <p14:creationId xmlns:p14="http://schemas.microsoft.com/office/powerpoint/2010/main" val="1915903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you fix this?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371601"/>
            <a:ext cx="7547372" cy="5031581"/>
          </a:xfrm>
          <a:prstGeom prst="rect">
            <a:avLst/>
          </a:prstGeom>
        </p:spPr>
      </p:pic>
      <p:sp>
        <p:nvSpPr>
          <p:cNvPr id="3" name="Slide Number Placeholder 2"/>
          <p:cNvSpPr>
            <a:spLocks noGrp="1"/>
          </p:cNvSpPr>
          <p:nvPr>
            <p:ph type="sldNum" sz="quarter" idx="12"/>
          </p:nvPr>
        </p:nvSpPr>
        <p:spPr/>
        <p:txBody>
          <a:bodyPr/>
          <a:lstStyle/>
          <a:p>
            <a:fld id="{158853FB-C04E-4509-8966-74CC0ABE2E33}" type="slidenum">
              <a:rPr lang="en-US" smtClean="0"/>
              <a:t>70</a:t>
            </a:fld>
            <a:endParaRPr lang="en-US"/>
          </a:p>
        </p:txBody>
      </p:sp>
    </p:spTree>
    <p:extLst>
      <p:ext uri="{BB962C8B-B14F-4D97-AF65-F5344CB8AC3E}">
        <p14:creationId xmlns:p14="http://schemas.microsoft.com/office/powerpoint/2010/main" val="1112388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Midvale School for the Gifted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462" y="1219201"/>
            <a:ext cx="5855938" cy="5098897"/>
          </a:xfrm>
        </p:spPr>
      </p:pic>
      <p:sp>
        <p:nvSpPr>
          <p:cNvPr id="3" name="Slide Number Placeholder 2"/>
          <p:cNvSpPr>
            <a:spLocks noGrp="1"/>
          </p:cNvSpPr>
          <p:nvPr>
            <p:ph type="sldNum" sz="quarter" idx="12"/>
          </p:nvPr>
        </p:nvSpPr>
        <p:spPr/>
        <p:txBody>
          <a:bodyPr/>
          <a:lstStyle/>
          <a:p>
            <a:fld id="{158853FB-C04E-4509-8966-74CC0ABE2E33}" type="slidenum">
              <a:rPr lang="en-US" smtClean="0"/>
              <a:t>71</a:t>
            </a:fld>
            <a:endParaRPr lang="en-US"/>
          </a:p>
        </p:txBody>
      </p:sp>
    </p:spTree>
    <p:extLst>
      <p:ext uri="{BB962C8B-B14F-4D97-AF65-F5344CB8AC3E}">
        <p14:creationId xmlns:p14="http://schemas.microsoft.com/office/powerpoint/2010/main" val="84419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58853FB-C04E-4509-8966-74CC0ABE2E33}" type="slidenum">
              <a:rPr lang="en-US" smtClean="0"/>
              <a:t>72</a:t>
            </a:fld>
            <a:endParaRPr lang="en-US"/>
          </a:p>
        </p:txBody>
      </p:sp>
      <p:pic>
        <p:nvPicPr>
          <p:cNvPr id="5" name="Picture 4"/>
          <p:cNvPicPr>
            <a:picLocks noChangeAspect="1"/>
          </p:cNvPicPr>
          <p:nvPr/>
        </p:nvPicPr>
        <p:blipFill>
          <a:blip r:embed="rId2"/>
          <a:stretch>
            <a:fillRect/>
          </a:stretch>
        </p:blipFill>
        <p:spPr>
          <a:xfrm>
            <a:off x="2754140" y="1066800"/>
            <a:ext cx="6389860" cy="3670300"/>
          </a:xfrm>
          <a:prstGeom prst="rect">
            <a:avLst/>
          </a:prstGeom>
        </p:spPr>
      </p:pic>
    </p:spTree>
    <p:extLst>
      <p:ext uri="{BB962C8B-B14F-4D97-AF65-F5344CB8AC3E}">
        <p14:creationId xmlns:p14="http://schemas.microsoft.com/office/powerpoint/2010/main" val="2892540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Affordance</a:t>
            </a:r>
          </a:p>
        </p:txBody>
      </p:sp>
      <p:sp>
        <p:nvSpPr>
          <p:cNvPr id="3" name="Content Placeholder 2"/>
          <p:cNvSpPr>
            <a:spLocks noGrp="1"/>
          </p:cNvSpPr>
          <p:nvPr>
            <p:ph idx="1"/>
          </p:nvPr>
        </p:nvSpPr>
        <p:spPr/>
        <p:txBody>
          <a:bodyPr/>
          <a:lstStyle/>
          <a:p>
            <a:pPr marL="0" indent="0">
              <a:buNone/>
            </a:pPr>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757" t="23804" r="31770" b="37788"/>
          <a:stretch/>
        </p:blipFill>
        <p:spPr bwMode="auto">
          <a:xfrm>
            <a:off x="3008334" y="2057400"/>
            <a:ext cx="6025020" cy="3870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158853FB-C04E-4509-8966-74CC0ABE2E33}" type="slidenum">
              <a:rPr lang="en-US" smtClean="0"/>
              <a:t>73</a:t>
            </a:fld>
            <a:endParaRPr lang="en-US"/>
          </a:p>
        </p:txBody>
      </p:sp>
    </p:spTree>
    <p:extLst>
      <p:ext uri="{BB962C8B-B14F-4D97-AF65-F5344CB8AC3E}">
        <p14:creationId xmlns:p14="http://schemas.microsoft.com/office/powerpoint/2010/main" val="2078656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idx="4294967295"/>
          </p:nvPr>
        </p:nvSpPr>
        <p:spPr/>
        <p:txBody>
          <a:bodyPr>
            <a:normAutofit/>
          </a:bodyPr>
          <a:lstStyle/>
          <a:p>
            <a:pPr eaLnBrk="1" hangingPunct="1"/>
            <a:r>
              <a:rPr lang="en-GB" dirty="0"/>
              <a:t>Why is this timer bad?</a:t>
            </a:r>
          </a:p>
        </p:txBody>
      </p:sp>
      <p:sp>
        <p:nvSpPr>
          <p:cNvPr id="11269" name="Rectangle 3"/>
          <p:cNvSpPr>
            <a:spLocks noGrp="1" noChangeArrowheads="1"/>
          </p:cNvSpPr>
          <p:nvPr>
            <p:ph type="body" sz="half" idx="4294967295"/>
          </p:nvPr>
        </p:nvSpPr>
        <p:spPr>
          <a:xfrm>
            <a:off x="6176964" y="1600201"/>
            <a:ext cx="4719636" cy="2743199"/>
          </a:xfrm>
        </p:spPr>
        <p:txBody>
          <a:bodyPr/>
          <a:lstStyle/>
          <a:p>
            <a:pPr eaLnBrk="1" hangingPunct="1"/>
            <a:r>
              <a:rPr lang="en-GB" sz="2800" dirty="0">
                <a:solidFill>
                  <a:schemeClr val="tx1">
                    <a:lumMod val="50000"/>
                    <a:lumOff val="50000"/>
                  </a:schemeClr>
                </a:solidFill>
              </a:rPr>
              <a:t>Need to </a:t>
            </a:r>
            <a:r>
              <a:rPr lang="en-GB" sz="2800" dirty="0">
                <a:solidFill>
                  <a:srgbClr val="FF0000"/>
                </a:solidFill>
              </a:rPr>
              <a:t>turn anti-clock wise</a:t>
            </a:r>
            <a:br>
              <a:rPr lang="en-GB" sz="2800" dirty="0">
                <a:solidFill>
                  <a:schemeClr val="tx1">
                    <a:lumMod val="50000"/>
                    <a:lumOff val="50000"/>
                  </a:schemeClr>
                </a:solidFill>
              </a:rPr>
            </a:br>
            <a:endParaRPr lang="en-GB" sz="2800" dirty="0">
              <a:solidFill>
                <a:schemeClr val="tx1">
                  <a:lumMod val="50000"/>
                  <a:lumOff val="50000"/>
                </a:schemeClr>
              </a:solidFill>
            </a:endParaRPr>
          </a:p>
          <a:p>
            <a:pPr eaLnBrk="1" hangingPunct="1"/>
            <a:r>
              <a:rPr lang="en-GB" sz="2800" dirty="0">
                <a:solidFill>
                  <a:schemeClr val="tx1">
                    <a:lumMod val="50000"/>
                    <a:lumOff val="50000"/>
                  </a:schemeClr>
                </a:solidFill>
              </a:rPr>
              <a:t>Then clockwise to set time</a:t>
            </a:r>
            <a:br>
              <a:rPr lang="en-GB" sz="2800" dirty="0">
                <a:solidFill>
                  <a:schemeClr val="tx1">
                    <a:lumMod val="50000"/>
                    <a:lumOff val="50000"/>
                  </a:schemeClr>
                </a:solidFill>
              </a:rPr>
            </a:br>
            <a:endParaRPr lang="en-GB" sz="2800" dirty="0">
              <a:solidFill>
                <a:schemeClr val="tx1">
                  <a:lumMod val="50000"/>
                  <a:lumOff val="50000"/>
                </a:schemeClr>
              </a:solidFill>
            </a:endParaRPr>
          </a:p>
          <a:p>
            <a:pPr eaLnBrk="1" hangingPunct="1"/>
            <a:r>
              <a:rPr lang="en-GB" sz="2800" dirty="0">
                <a:solidFill>
                  <a:schemeClr val="tx1">
                    <a:lumMod val="50000"/>
                    <a:lumOff val="50000"/>
                  </a:schemeClr>
                </a:solidFill>
              </a:rPr>
              <a:t>No information provided</a:t>
            </a:r>
          </a:p>
        </p:txBody>
      </p:sp>
      <p:sp>
        <p:nvSpPr>
          <p:cNvPr id="11271" name="Rectangle 5"/>
          <p:cNvSpPr>
            <a:spLocks noChangeArrowheads="1"/>
          </p:cNvSpPr>
          <p:nvPr/>
        </p:nvSpPr>
        <p:spPr bwMode="auto">
          <a:xfrm>
            <a:off x="2209800" y="5791200"/>
            <a:ext cx="369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GB" sz="2400" dirty="0">
                <a:latin typeface="Times" charset="0"/>
              </a:rPr>
              <a:t>From: www.baddesigns.com</a:t>
            </a:r>
          </a:p>
        </p:txBody>
      </p:sp>
      <p:sp>
        <p:nvSpPr>
          <p:cNvPr id="2" name="Slide Number Placeholder 1"/>
          <p:cNvSpPr>
            <a:spLocks noGrp="1"/>
          </p:cNvSpPr>
          <p:nvPr>
            <p:ph type="sldNum" sz="quarter" idx="12"/>
          </p:nvPr>
        </p:nvSpPr>
        <p:spPr/>
        <p:txBody>
          <a:bodyPr/>
          <a:lstStyle/>
          <a:p>
            <a:fld id="{158853FB-C04E-4509-8966-74CC0ABE2E33}" type="slidenum">
              <a:rPr lang="en-US" smtClean="0"/>
              <a:t>74</a:t>
            </a:fld>
            <a:endParaRPr lang="en-US"/>
          </a:p>
        </p:txBody>
      </p:sp>
      <p:pic>
        <p:nvPicPr>
          <p:cNvPr id="21506" name="Picture 2" descr="(picture of tim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1"/>
            <a:ext cx="2953861" cy="326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5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p:txBody>
          <a:bodyPr/>
          <a:lstStyle/>
          <a:p>
            <a:r>
              <a:rPr lang="en-GB" dirty="0"/>
              <a:t>Physical affordances </a:t>
            </a:r>
          </a:p>
        </p:txBody>
      </p:sp>
      <p:sp>
        <p:nvSpPr>
          <p:cNvPr id="55301" name="Rectangle 3"/>
          <p:cNvSpPr>
            <a:spLocks noGrp="1" noChangeArrowheads="1"/>
          </p:cNvSpPr>
          <p:nvPr>
            <p:ph type="body" idx="4294967295"/>
          </p:nvPr>
        </p:nvSpPr>
        <p:spPr>
          <a:xfrm>
            <a:off x="1981200" y="1905000"/>
            <a:ext cx="8229600" cy="3465720"/>
          </a:xfrm>
        </p:spPr>
        <p:txBody>
          <a:bodyPr/>
          <a:lstStyle/>
          <a:p>
            <a:pPr lvl="2" eaLnBrk="1" hangingPunct="1">
              <a:buFontTx/>
              <a:buNone/>
            </a:pPr>
            <a:r>
              <a:rPr lang="en-GB" sz="3200" dirty="0">
                <a:solidFill>
                  <a:schemeClr val="tx1">
                    <a:lumMod val="50000"/>
                    <a:lumOff val="50000"/>
                  </a:schemeClr>
                </a:solidFill>
              </a:rPr>
              <a:t>How do the following physical objects afford? Are they obvious?</a:t>
            </a:r>
          </a:p>
          <a:p>
            <a:pPr lvl="1" eaLnBrk="1" hangingPunct="1"/>
            <a:endParaRPr lang="en-GB" dirty="0"/>
          </a:p>
          <a:p>
            <a:pPr lvl="3" eaLnBrk="1" hangingPunct="1"/>
            <a:endParaRPr lang="en-GB" dirty="0"/>
          </a:p>
        </p:txBody>
      </p:sp>
      <p:pic>
        <p:nvPicPr>
          <p:cNvPr id="553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464" y="3398151"/>
            <a:ext cx="1337072"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088" y="3072710"/>
            <a:ext cx="10096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ttp://ts1.mm.bing.net/th?id=H.4908753290921028&amp;pid=1.7&amp;w=111&amp;h=150&amp;c=7&amp;r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0" y="3581192"/>
            <a:ext cx="1298156" cy="233901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58853FB-C04E-4509-8966-74CC0ABE2E33}" type="slidenum">
              <a:rPr lang="en-US" smtClean="0"/>
              <a:t>75</a:t>
            </a:fld>
            <a:endParaRPr lang="en-US"/>
          </a:p>
        </p:txBody>
      </p:sp>
      <p:pic>
        <p:nvPicPr>
          <p:cNvPr id="3" name="Picture 2"/>
          <p:cNvPicPr>
            <a:picLocks noChangeAspect="1"/>
          </p:cNvPicPr>
          <p:nvPr/>
        </p:nvPicPr>
        <p:blipFill>
          <a:blip r:embed="rId6"/>
          <a:stretch>
            <a:fillRect/>
          </a:stretch>
        </p:blipFill>
        <p:spPr>
          <a:xfrm>
            <a:off x="2133601" y="4245877"/>
            <a:ext cx="2428875" cy="1857375"/>
          </a:xfrm>
          <a:prstGeom prst="rect">
            <a:avLst/>
          </a:prstGeom>
        </p:spPr>
      </p:pic>
    </p:spTree>
    <p:extLst>
      <p:ext uri="{BB962C8B-B14F-4D97-AF65-F5344CB8AC3E}">
        <p14:creationId xmlns:p14="http://schemas.microsoft.com/office/powerpoint/2010/main" val="21640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1143000"/>
            <a:ext cx="5143500" cy="4572000"/>
          </a:xfrm>
          <a:prstGeom prst="rect">
            <a:avLst/>
          </a:prstGeom>
        </p:spPr>
      </p:pic>
      <p:sp>
        <p:nvSpPr>
          <p:cNvPr id="2" name="Slide Number Placeholder 1"/>
          <p:cNvSpPr>
            <a:spLocks noGrp="1"/>
          </p:cNvSpPr>
          <p:nvPr>
            <p:ph type="sldNum" sz="quarter" idx="12"/>
          </p:nvPr>
        </p:nvSpPr>
        <p:spPr/>
        <p:txBody>
          <a:bodyPr/>
          <a:lstStyle/>
          <a:p>
            <a:fld id="{158853FB-C04E-4509-8966-74CC0ABE2E33}" type="slidenum">
              <a:rPr lang="en-US" smtClean="0"/>
              <a:t>76</a:t>
            </a:fld>
            <a:endParaRPr lang="en-US"/>
          </a:p>
        </p:txBody>
      </p:sp>
    </p:spTree>
    <p:extLst>
      <p:ext uri="{BB962C8B-B14F-4D97-AF65-F5344CB8AC3E}">
        <p14:creationId xmlns:p14="http://schemas.microsoft.com/office/powerpoint/2010/main" val="1311068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7600" y="3575554"/>
            <a:ext cx="7772400" cy="1362075"/>
          </a:xfrm>
        </p:spPr>
        <p:txBody>
          <a:bodyPr>
            <a:normAutofit/>
          </a:bodyPr>
          <a:lstStyle/>
          <a:p>
            <a:r>
              <a:rPr lang="en-US" sz="1200" dirty="0">
                <a:hlinkClick r:id="rId2"/>
              </a:rPr>
              <a:t>https://www.nngroup.com/articles/usability-101-introduction-to-usability/#:~:text=Usability%20is%20a%20quality%20attribute,defined%20by%205%20quality%20components%3A&amp;text=Efficiency%3A%20Once%20users%20have%20learned,quickly%20can%20they%20perform%20tasks%3F</a:t>
            </a:r>
            <a:endParaRPr lang="en-US" sz="1200" dirty="0"/>
          </a:p>
        </p:txBody>
      </p:sp>
      <p:sp>
        <p:nvSpPr>
          <p:cNvPr id="7" name="Text Placeholder 6"/>
          <p:cNvSpPr>
            <a:spLocks noGrp="1"/>
          </p:cNvSpPr>
          <p:nvPr>
            <p:ph type="body" idx="1"/>
          </p:nvPr>
        </p:nvSpPr>
        <p:spPr>
          <a:xfrm>
            <a:off x="2362200" y="2018721"/>
            <a:ext cx="8964084" cy="1500187"/>
          </a:xfrm>
        </p:spPr>
        <p:txBody>
          <a:bodyPr/>
          <a:lstStyle/>
          <a:p>
            <a:r>
              <a:rPr lang="en-US" b="1" dirty="0">
                <a:solidFill>
                  <a:schemeClr val="tx1">
                    <a:lumMod val="75000"/>
                    <a:lumOff val="25000"/>
                  </a:schemeClr>
                </a:solidFill>
              </a:rPr>
              <a:t>Usability 101: Introduction to Usability</a:t>
            </a:r>
          </a:p>
        </p:txBody>
      </p:sp>
      <p:sp>
        <p:nvSpPr>
          <p:cNvPr id="2" name="Slide Number Placeholder 1"/>
          <p:cNvSpPr>
            <a:spLocks noGrp="1"/>
          </p:cNvSpPr>
          <p:nvPr>
            <p:ph type="sldNum" sz="quarter" idx="12"/>
          </p:nvPr>
        </p:nvSpPr>
        <p:spPr/>
        <p:txBody>
          <a:bodyPr/>
          <a:lstStyle/>
          <a:p>
            <a:fld id="{81F99B5E-8DA3-4123-BC34-DCAC8D71909B}" type="slidenum">
              <a:rPr lang="en-US" smtClean="0"/>
              <a:pPr/>
              <a:t>77</a:t>
            </a:fld>
            <a:endParaRPr lang="en-US" dirty="0"/>
          </a:p>
        </p:txBody>
      </p:sp>
      <p:sp>
        <p:nvSpPr>
          <p:cNvPr id="3" name="Rectangle 2"/>
          <p:cNvSpPr/>
          <p:nvPr/>
        </p:nvSpPr>
        <p:spPr>
          <a:xfrm>
            <a:off x="2246313" y="1447801"/>
            <a:ext cx="5146602" cy="584775"/>
          </a:xfrm>
          <a:prstGeom prst="rect">
            <a:avLst/>
          </a:prstGeom>
        </p:spPr>
        <p:txBody>
          <a:bodyPr wrap="none">
            <a:spAutoFit/>
          </a:bodyPr>
          <a:lstStyle/>
          <a:p>
            <a:r>
              <a:rPr lang="en-US" sz="3200" dirty="0"/>
              <a:t>Something interesting to read</a:t>
            </a:r>
          </a:p>
        </p:txBody>
      </p:sp>
      <p:sp>
        <p:nvSpPr>
          <p:cNvPr id="8" name="TextBox 7">
            <a:extLst>
              <a:ext uri="{FF2B5EF4-FFF2-40B4-BE49-F238E27FC236}">
                <a16:creationId xmlns:a16="http://schemas.microsoft.com/office/drawing/2014/main" id="{7BBA9E62-3397-4C89-BFB8-CDD3CDF21050}"/>
              </a:ext>
            </a:extLst>
          </p:cNvPr>
          <p:cNvSpPr txBox="1"/>
          <p:nvPr/>
        </p:nvSpPr>
        <p:spPr>
          <a:xfrm>
            <a:off x="2387600" y="5435599"/>
            <a:ext cx="6096000" cy="369332"/>
          </a:xfrm>
          <a:prstGeom prst="rect">
            <a:avLst/>
          </a:prstGeom>
          <a:noFill/>
        </p:spPr>
        <p:txBody>
          <a:bodyPr wrap="square">
            <a:spAutoFit/>
          </a:bodyPr>
          <a:lstStyle/>
          <a:p>
            <a:r>
              <a:rPr lang="en-US" dirty="0"/>
              <a:t>https://www.nngroup.com/videos/magical-number-7-ux/</a:t>
            </a:r>
          </a:p>
        </p:txBody>
      </p:sp>
      <p:sp>
        <p:nvSpPr>
          <p:cNvPr id="9" name="TextBox 8">
            <a:extLst>
              <a:ext uri="{FF2B5EF4-FFF2-40B4-BE49-F238E27FC236}">
                <a16:creationId xmlns:a16="http://schemas.microsoft.com/office/drawing/2014/main" id="{C4ED04ED-DF16-486D-9B8D-CC4977E7ABF8}"/>
              </a:ext>
            </a:extLst>
          </p:cNvPr>
          <p:cNvSpPr txBox="1"/>
          <p:nvPr/>
        </p:nvSpPr>
        <p:spPr>
          <a:xfrm>
            <a:off x="2374348" y="5066267"/>
            <a:ext cx="6096000" cy="369332"/>
          </a:xfrm>
          <a:prstGeom prst="rect">
            <a:avLst/>
          </a:prstGeom>
          <a:noFill/>
        </p:spPr>
        <p:txBody>
          <a:bodyPr wrap="square">
            <a:spAutoFit/>
          </a:bodyPr>
          <a:lstStyle/>
          <a:p>
            <a:pPr algn="l"/>
            <a:r>
              <a:rPr lang="en-US" b="1" i="0" dirty="0">
                <a:solidFill>
                  <a:srgbClr val="000000"/>
                </a:solidFill>
                <a:effectLst/>
                <a:latin typeface="Source Sans Variable"/>
              </a:rPr>
              <a:t>The Magical Number 7 and UX</a:t>
            </a:r>
          </a:p>
        </p:txBody>
      </p:sp>
    </p:spTree>
    <p:extLst>
      <p:ext uri="{BB962C8B-B14F-4D97-AF65-F5344CB8AC3E}">
        <p14:creationId xmlns:p14="http://schemas.microsoft.com/office/powerpoint/2010/main" val="260389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2057401" y="80245"/>
            <a:ext cx="7850187" cy="1527175"/>
          </a:xfrm>
          <a:noFill/>
          <a:ln/>
          <a:extLst>
            <a:ext uri="{91240B29-F687-4F45-9708-019B960494DF}">
              <a14:hiddenLine xmlns:a14="http://schemas.microsoft.com/office/drawing/2010/main" w="9525">
                <a:solidFill>
                  <a:srgbClr val="110A42"/>
                </a:solidFill>
                <a:miter lim="800000"/>
                <a:headEnd/>
                <a:tailEnd/>
              </a14:hiddenLine>
            </a:ext>
          </a:extLst>
        </p:spPr>
        <p:txBody>
          <a:bodyPr/>
          <a:lstStyle/>
          <a:p>
            <a:pPr algn="ctr"/>
            <a:r>
              <a:rPr lang="en-AU" altLang="en-US" dirty="0"/>
              <a:t>Human factors</a:t>
            </a:r>
            <a:endParaRPr lang="en-US" altLang="en-US" dirty="0"/>
          </a:p>
        </p:txBody>
      </p:sp>
      <p:sp>
        <p:nvSpPr>
          <p:cNvPr id="700421" name="Rectangle 5"/>
          <p:cNvSpPr>
            <a:spLocks noGrp="1" noChangeArrowheads="1"/>
          </p:cNvSpPr>
          <p:nvPr>
            <p:ph type="body" idx="1"/>
          </p:nvPr>
        </p:nvSpPr>
        <p:spPr>
          <a:xfrm>
            <a:off x="533400" y="1371601"/>
            <a:ext cx="10667999" cy="4970509"/>
          </a:xfrm>
        </p:spPr>
        <p:txBody>
          <a:bodyPr>
            <a:normAutofit/>
          </a:bodyPr>
          <a:lstStyle/>
          <a:p>
            <a:pPr>
              <a:lnSpc>
                <a:spcPct val="90000"/>
              </a:lnSpc>
              <a:buClr>
                <a:schemeClr val="tx2"/>
              </a:buClr>
              <a:buSzTx/>
              <a:buFontTx/>
              <a:buChar char="•"/>
            </a:pPr>
            <a:r>
              <a:rPr lang="en-AU" altLang="en-US" sz="2600" dirty="0"/>
              <a:t>the study of all the factors that make it easier to do the work in the right way</a:t>
            </a:r>
          </a:p>
          <a:p>
            <a:pPr lvl="1">
              <a:lnSpc>
                <a:spcPct val="90000"/>
              </a:lnSpc>
              <a:buClr>
                <a:schemeClr val="tx2"/>
              </a:buClr>
              <a:buFontTx/>
              <a:buChar char="•"/>
            </a:pPr>
            <a:r>
              <a:rPr lang="en-AU" altLang="en-US" sz="2200" dirty="0"/>
              <a:t>apply wherever humans work</a:t>
            </a:r>
          </a:p>
          <a:p>
            <a:pPr lvl="1">
              <a:lnSpc>
                <a:spcPct val="90000"/>
              </a:lnSpc>
              <a:buClr>
                <a:schemeClr val="tx2"/>
              </a:buClr>
              <a:buFontTx/>
              <a:buChar char="•"/>
            </a:pPr>
            <a:r>
              <a:rPr lang="en-AU" altLang="en-US" sz="2200" dirty="0"/>
              <a:t>also sometimes known as </a:t>
            </a:r>
            <a:r>
              <a:rPr lang="en-AU" altLang="en-US" sz="2200" b="1" dirty="0"/>
              <a:t>ergonomics</a:t>
            </a:r>
          </a:p>
          <a:p>
            <a:pPr>
              <a:lnSpc>
                <a:spcPct val="90000"/>
              </a:lnSpc>
            </a:pPr>
            <a:r>
              <a:rPr lang="en-US" sz="2800" dirty="0"/>
              <a:t>is employed to fulfill the goals of </a:t>
            </a:r>
            <a:r>
              <a:rPr lang="en-US" sz="2800" b="1" dirty="0"/>
              <a:t>occupational health and safety</a:t>
            </a:r>
            <a:r>
              <a:rPr lang="en-US" sz="2800" dirty="0"/>
              <a:t> and </a:t>
            </a:r>
            <a:r>
              <a:rPr lang="en-US" sz="2800" b="1" dirty="0"/>
              <a:t>productivity</a:t>
            </a:r>
            <a:endParaRPr lang="en-US" sz="2800" dirty="0"/>
          </a:p>
          <a:p>
            <a:pPr lvl="1">
              <a:lnSpc>
                <a:spcPct val="90000"/>
              </a:lnSpc>
            </a:pPr>
            <a:r>
              <a:rPr lang="en-US" sz="2200" dirty="0"/>
              <a:t>It is relevant in the design of such things as safe furniture and easy-to-use interfaces to machines and equipment. </a:t>
            </a:r>
          </a:p>
          <a:p>
            <a:pPr lvl="1">
              <a:lnSpc>
                <a:spcPct val="90000"/>
              </a:lnSpc>
            </a:pPr>
            <a:r>
              <a:rPr lang="en-US" sz="2200" dirty="0"/>
              <a:t>Proper ergonomic design is necessary to </a:t>
            </a:r>
            <a:r>
              <a:rPr lang="en-US" sz="2200" dirty="0">
                <a:solidFill>
                  <a:srgbClr val="FF0000"/>
                </a:solidFill>
              </a:rPr>
              <a:t>prevent repetitive strain injuries </a:t>
            </a:r>
            <a:r>
              <a:rPr lang="en-US" sz="2200" dirty="0"/>
              <a:t>and </a:t>
            </a:r>
            <a:r>
              <a:rPr lang="en-US" sz="2200" dirty="0">
                <a:solidFill>
                  <a:srgbClr val="FF0000"/>
                </a:solidFill>
              </a:rPr>
              <a:t>other musculoskeletal disorders</a:t>
            </a:r>
            <a:r>
              <a:rPr lang="en-US" sz="2200" dirty="0"/>
              <a:t>, which can develop over time and can lead to long-term disability.</a:t>
            </a:r>
          </a:p>
        </p:txBody>
      </p:sp>
      <p:sp>
        <p:nvSpPr>
          <p:cNvPr id="2" name="Rectangle 1"/>
          <p:cNvSpPr/>
          <p:nvPr/>
        </p:nvSpPr>
        <p:spPr>
          <a:xfrm>
            <a:off x="2069433" y="5972777"/>
            <a:ext cx="7699375" cy="369332"/>
          </a:xfrm>
          <a:prstGeom prst="rect">
            <a:avLst/>
          </a:prstGeom>
        </p:spPr>
        <p:txBody>
          <a:bodyPr wrap="square">
            <a:spAutoFit/>
          </a:bodyPr>
          <a:lstStyle/>
          <a:p>
            <a:r>
              <a:rPr lang="en-US" dirty="0"/>
              <a:t>http://www.who.int/patientsafety/activities/technical/who_mc_topic-2.ppt</a:t>
            </a:r>
          </a:p>
        </p:txBody>
      </p:sp>
      <p:sp>
        <p:nvSpPr>
          <p:cNvPr id="3" name="Slide Number Placeholder 2"/>
          <p:cNvSpPr>
            <a:spLocks noGrp="1"/>
          </p:cNvSpPr>
          <p:nvPr>
            <p:ph type="sldNum" sz="quarter" idx="12"/>
          </p:nvPr>
        </p:nvSpPr>
        <p:spPr/>
        <p:txBody>
          <a:bodyPr/>
          <a:lstStyle/>
          <a:p>
            <a:fld id="{158853FB-C04E-4509-8966-74CC0ABE2E33}" type="slidenum">
              <a:rPr lang="en-US" smtClean="0"/>
              <a:t>8</a:t>
            </a:fld>
            <a:endParaRPr lang="en-US"/>
          </a:p>
        </p:txBody>
      </p:sp>
    </p:spTree>
    <p:extLst>
      <p:ext uri="{BB962C8B-B14F-4D97-AF65-F5344CB8AC3E}">
        <p14:creationId xmlns:p14="http://schemas.microsoft.com/office/powerpoint/2010/main" val="6152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47A7-00DB-4B26-8A0D-3418A3857AA4}"/>
              </a:ext>
            </a:extLst>
          </p:cNvPr>
          <p:cNvSpPr>
            <a:spLocks noGrp="1"/>
          </p:cNvSpPr>
          <p:nvPr>
            <p:ph type="title"/>
          </p:nvPr>
        </p:nvSpPr>
        <p:spPr/>
        <p:txBody>
          <a:bodyPr>
            <a:normAutofit/>
          </a:bodyPr>
          <a:lstStyle/>
          <a:p>
            <a:r>
              <a:rPr lang="en-US" dirty="0"/>
              <a:t>Ikea Dressers Kill Children</a:t>
            </a:r>
          </a:p>
        </p:txBody>
      </p:sp>
      <p:sp>
        <p:nvSpPr>
          <p:cNvPr id="3" name="Content Placeholder 2">
            <a:extLst>
              <a:ext uri="{FF2B5EF4-FFF2-40B4-BE49-F238E27FC236}">
                <a16:creationId xmlns:a16="http://schemas.microsoft.com/office/drawing/2014/main" id="{DCB63A05-19C2-4527-A366-CA330A1EF0D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1DC60FF-7369-4DC0-AE80-3FEBCD175629}"/>
              </a:ext>
            </a:extLst>
          </p:cNvPr>
          <p:cNvSpPr>
            <a:spLocks noGrp="1"/>
          </p:cNvSpPr>
          <p:nvPr>
            <p:ph type="sldNum" sz="quarter" idx="12"/>
          </p:nvPr>
        </p:nvSpPr>
        <p:spPr/>
        <p:txBody>
          <a:bodyPr/>
          <a:lstStyle/>
          <a:p>
            <a:fld id="{158853FB-C04E-4509-8966-74CC0ABE2E33}" type="slidenum">
              <a:rPr lang="en-US" smtClean="0"/>
              <a:t>9</a:t>
            </a:fld>
            <a:endParaRPr lang="en-US"/>
          </a:p>
        </p:txBody>
      </p:sp>
      <p:pic>
        <p:nvPicPr>
          <p:cNvPr id="16386" name="Picture 2" descr="Image result for ikea closet killed baby">
            <a:extLst>
              <a:ext uri="{FF2B5EF4-FFF2-40B4-BE49-F238E27FC236}">
                <a16:creationId xmlns:a16="http://schemas.microsoft.com/office/drawing/2014/main" id="{A487083C-B83B-4050-91EC-D65F88F852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9250" y="1497844"/>
            <a:ext cx="6153150" cy="42112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1EFCD75-777A-46C1-A963-70819EA1C973}"/>
              </a:ext>
            </a:extLst>
          </p:cNvPr>
          <p:cNvSpPr/>
          <p:nvPr/>
        </p:nvSpPr>
        <p:spPr>
          <a:xfrm>
            <a:off x="609600" y="5820555"/>
            <a:ext cx="8382000" cy="246221"/>
          </a:xfrm>
          <a:prstGeom prst="rect">
            <a:avLst/>
          </a:prstGeom>
        </p:spPr>
        <p:txBody>
          <a:bodyPr wrap="square">
            <a:spAutoFit/>
          </a:bodyPr>
          <a:lstStyle/>
          <a:p>
            <a:r>
              <a:rPr lang="en-US" sz="1000" dirty="0">
                <a:hlinkClick r:id="rId4"/>
              </a:rPr>
              <a:t>https://www.newsweek.com/why-are-these-ikea-dressers-killing-children-718654</a:t>
            </a:r>
            <a:endParaRPr lang="en-US" sz="1000" dirty="0"/>
          </a:p>
        </p:txBody>
      </p:sp>
      <p:sp>
        <p:nvSpPr>
          <p:cNvPr id="6" name="Rectangle 5">
            <a:extLst>
              <a:ext uri="{FF2B5EF4-FFF2-40B4-BE49-F238E27FC236}">
                <a16:creationId xmlns:a16="http://schemas.microsoft.com/office/drawing/2014/main" id="{A1ED31FE-B9B7-4090-B2B5-D03BFD6A322B}"/>
              </a:ext>
            </a:extLst>
          </p:cNvPr>
          <p:cNvSpPr/>
          <p:nvPr/>
        </p:nvSpPr>
        <p:spPr>
          <a:xfrm>
            <a:off x="871136" y="2286000"/>
            <a:ext cx="4267200" cy="646331"/>
          </a:xfrm>
          <a:prstGeom prst="rect">
            <a:avLst/>
          </a:prstGeom>
        </p:spPr>
        <p:txBody>
          <a:bodyPr wrap="square">
            <a:spAutoFit/>
          </a:bodyPr>
          <a:lstStyle/>
          <a:p>
            <a:r>
              <a:rPr lang="en-US" b="1" dirty="0">
                <a:solidFill>
                  <a:srgbClr val="303030"/>
                </a:solidFill>
                <a:latin typeface="Unify Sans"/>
              </a:rPr>
              <a:t>Ikea agrees to pay $46 million after tipped dresser kills toddler</a:t>
            </a:r>
            <a:endParaRPr lang="en-US" b="1" dirty="0">
              <a:solidFill>
                <a:srgbClr val="303030"/>
              </a:solidFill>
              <a:effectLst/>
              <a:latin typeface="Unify Sans"/>
            </a:endParaRPr>
          </a:p>
        </p:txBody>
      </p:sp>
      <p:sp>
        <p:nvSpPr>
          <p:cNvPr id="7" name="Rectangle 6">
            <a:extLst>
              <a:ext uri="{FF2B5EF4-FFF2-40B4-BE49-F238E27FC236}">
                <a16:creationId xmlns:a16="http://schemas.microsoft.com/office/drawing/2014/main" id="{44B0E9DE-1CAD-4B2B-B067-A85EA16DC002}"/>
              </a:ext>
            </a:extLst>
          </p:cNvPr>
          <p:cNvSpPr/>
          <p:nvPr/>
        </p:nvSpPr>
        <p:spPr>
          <a:xfrm>
            <a:off x="609600" y="6164147"/>
            <a:ext cx="10820400" cy="246221"/>
          </a:xfrm>
          <a:prstGeom prst="rect">
            <a:avLst/>
          </a:prstGeom>
        </p:spPr>
        <p:txBody>
          <a:bodyPr wrap="square">
            <a:spAutoFit/>
          </a:bodyPr>
          <a:lstStyle/>
          <a:p>
            <a:r>
              <a:rPr lang="en-US" sz="1000" dirty="0">
                <a:hlinkClick r:id="rId5"/>
              </a:rPr>
              <a:t>https://www.usatoday.com/story/news/investigations/2020/01/06/ikea-settles-46-million-after-dresser-kills-child/2821182001/</a:t>
            </a:r>
            <a:endParaRPr lang="en-US" sz="1000" dirty="0"/>
          </a:p>
        </p:txBody>
      </p:sp>
    </p:spTree>
    <p:extLst>
      <p:ext uri="{BB962C8B-B14F-4D97-AF65-F5344CB8AC3E}">
        <p14:creationId xmlns:p14="http://schemas.microsoft.com/office/powerpoint/2010/main" val="22469103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IVECHARTING" val="False"/>
  <p:tag name="AUTOOPENPOLL" val="True"/>
  <p:tag name="AUTOFORMATCHART" val="True"/>
  <p:tag name="TYPE" val="MultiChoiceSlide"/>
  <p:tag name="TPQUESTIONXML" val="﻿&lt;?xml version=&quot;1.0&quot; encoding=&quot;utf-8&quot;?&gt;&#10;&lt;questionlist&gt;&#10;    &lt;properties&gt;&#10;        &lt;guid&gt;1D3493A037EB4AB69FFC09112445903F&lt;/guid&gt;&#10;        &lt;description /&gt;&#10;        &lt;date&gt;1/15/2014 5:05:13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D5A19D14A844F4E841C5CD5E4EED275&lt;/guid&gt;&#10;            &lt;repollguid&gt;3B6A4DDDF4F944E1BA26CC7DBA64E471&lt;/repollguid&gt;&#10;            &lt;sourceid&gt;081E9026FA734E4CAE82A39D40E230A0&lt;/sourceid&gt;&#10;            &lt;questiontext&gt;Clicker: What is an example of a trade-off between usability and user experience? &lt;/questiontext&gt;&#10;            &lt;showresults&gt;True&lt;/showresults&gt;&#10;            &lt;responsegrid&gt;0&lt;/responsegrid&gt;&#10;            &lt;countdowntimer&gt;False&lt;/countdowntimer&gt;&#10;            &lt;countdowntime&gt;30&lt;/countdowntime&gt;&#10;            &lt;correctvalue&gt;1&lt;/correctvalue&gt;&#10;            &lt;incorrectvalue&gt;0.25&lt;/incorrectvalue&gt;&#10;            &lt;responselimit&gt;1&lt;/responselimit&gt;&#10;            &lt;bulletstyle&gt;2&lt;/bulletstyle&gt;&#10;            &lt;correctanswerindicator&gt;True&lt;/correctanswerindicator&gt;&#10;            &lt;answers&gt;&#10;                &lt;answer&gt;&#10;                    &lt;guid&gt;562DD3872BC3413490906E501420AB4C&lt;/guid&gt;&#10;                    &lt;answertext&gt;A system is safe to use but not fun to use&lt;/answertext&gt;&#10;                    &lt;valuetype&gt;1&lt;/valuetype&gt;&#10;                &lt;/answer&gt;&#10;                &lt;answer&gt;&#10;                    &lt;guid&gt;216588E95DCF41FEB4F41D26CD12960D&lt;/guid&gt;&#10;                    &lt;answertext&gt;A system is safe to use and fun to use&lt;/answertext&gt;&#10;                    &lt;valuetype&gt;-1&lt;/valuetype&gt;&#10;                &lt;/answer&gt;&#10;            &lt;/answers&gt;&#10;        &lt;/multichoice&gt;&#10;    &lt;/questions&gt;&#10;&lt;/questionlist&gt;"/>
  <p:tag name="RESULTS" val="Clicker: What is an example of a trade-off between usability and user experience? &#10;26[;]27[;]26[;]False[;]26[;]&#10;1[;]1[;]0[;]0&#10;26[;]1[;]A system is safe to use but not fun to use1[;]A system is safe to use but not fun to use[;]&#10;0[;]-1[;]A system is safe to use and fun to use2[;]A system is safe to use and fun to use[;]&#10;"/>
  <p:tag name="HASRESULTS" val="Tru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E8C2125DCC6046A6505BD172B18F58" ma:contentTypeVersion="3" ma:contentTypeDescription="Create a new document." ma:contentTypeScope="" ma:versionID="301d94916e261b1113cc0d8bfbae76e8">
  <xsd:schema xmlns:xsd="http://www.w3.org/2001/XMLSchema" xmlns:xs="http://www.w3.org/2001/XMLSchema" xmlns:p="http://schemas.microsoft.com/office/2006/metadata/properties" xmlns:ns3="f01370fc-e1ad-4e39-a80d-64ea373b84ad" targetNamespace="http://schemas.microsoft.com/office/2006/metadata/properties" ma:root="true" ma:fieldsID="71d7b233d19962d751684f99b2844610" ns3:_="">
    <xsd:import namespace="f01370fc-e1ad-4e39-a80d-64ea373b84ad"/>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370fc-e1ad-4e39-a80d-64ea373b84a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BAD693-5BC9-4D8E-BE0F-3CD69A943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370fc-e1ad-4e39-a80d-64ea373b8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65F923-28A9-441C-8287-AA372CDDDF47}">
  <ds:schemaRefs>
    <ds:schemaRef ds:uri="http://purl.org/dc/dcmitype/"/>
    <ds:schemaRef ds:uri="http://schemas.microsoft.com/office/infopath/2007/PartnerControls"/>
    <ds:schemaRef ds:uri="f01370fc-e1ad-4e39-a80d-64ea373b84ad"/>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AC9F482-4BFA-421D-9FEB-2DB0C713E5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5828</TotalTime>
  <Words>2968</Words>
  <Application>Microsoft Office PowerPoint</Application>
  <PresentationFormat>Widescreen</PresentationFormat>
  <Paragraphs>455</Paragraphs>
  <Slides>77</Slides>
  <Notes>39</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98" baseType="lpstr">
      <vt:lpstr>Adobe Fan Heiti Std B</vt:lpstr>
      <vt:lpstr>Adobe Gothic Std B</vt:lpstr>
      <vt:lpstr>Arial</vt:lpstr>
      <vt:lpstr>Calibri</vt:lpstr>
      <vt:lpstr>Cooper Std Black</vt:lpstr>
      <vt:lpstr>Edwardian Script ITC</vt:lpstr>
      <vt:lpstr>Geneva</vt:lpstr>
      <vt:lpstr>Helvetica</vt:lpstr>
      <vt:lpstr>Helvetica Neue Condensed</vt:lpstr>
      <vt:lpstr>Indy Serif</vt:lpstr>
      <vt:lpstr>OCR A Std</vt:lpstr>
      <vt:lpstr>Open Sans</vt:lpstr>
      <vt:lpstr>ProximaNova</vt:lpstr>
      <vt:lpstr>Source Sans Variable</vt:lpstr>
      <vt:lpstr>TiemposHeadline-Light</vt:lpstr>
      <vt:lpstr>Times</vt:lpstr>
      <vt:lpstr>Unify Sans</vt:lpstr>
      <vt:lpstr>Wingdings</vt:lpstr>
      <vt:lpstr>Office Theme</vt:lpstr>
      <vt:lpstr>Bitmap Image</vt:lpstr>
      <vt:lpstr>Document</vt:lpstr>
      <vt:lpstr>IT 467</vt:lpstr>
      <vt:lpstr>http://theoatmeal.com/comics/design_hell</vt:lpstr>
      <vt:lpstr>PowerPoint Presentation</vt:lpstr>
      <vt:lpstr>PowerPoint Presentation</vt:lpstr>
      <vt:lpstr>Less subjective – more objective</vt:lpstr>
      <vt:lpstr>PowerPoint Presentation</vt:lpstr>
      <vt:lpstr>Human factors definition</vt:lpstr>
      <vt:lpstr>Human factors</vt:lpstr>
      <vt:lpstr>Ikea Dressers Kill Children</vt:lpstr>
      <vt:lpstr>Ergonomic keyboard</vt:lpstr>
      <vt:lpstr>Anything you know is not so ergonomic?</vt:lpstr>
      <vt:lpstr>PowerPoint Presentation</vt:lpstr>
      <vt:lpstr>'World's ugliest colour' used on cigarette packets to put smokers off</vt:lpstr>
      <vt:lpstr>PowerPoint Presentation</vt:lpstr>
      <vt:lpstr>Human beings make  “silly” mistakes</vt:lpstr>
      <vt:lpstr>One definition of “human error” is “human nature”</vt:lpstr>
      <vt:lpstr>PowerPoint Presentation</vt:lpstr>
      <vt:lpstr>PowerPoint Presentation</vt:lpstr>
      <vt:lpstr>PowerPoint Presentation</vt:lpstr>
      <vt:lpstr>PowerPoint Presentation</vt:lpstr>
      <vt:lpstr>Individual factors that predispose to error</vt:lpstr>
      <vt:lpstr>Stress and performance</vt:lpstr>
      <vt:lpstr>Drowsiness detection with OpenCV</vt:lpstr>
      <vt:lpstr>PowerPoint Presentation</vt:lpstr>
      <vt:lpstr>User Experience</vt:lpstr>
      <vt:lpstr>Definition of User Experience</vt:lpstr>
      <vt:lpstr>User experience aspects</vt:lpstr>
      <vt:lpstr>User Experience (UX)</vt:lpstr>
      <vt:lpstr>usability</vt:lpstr>
      <vt:lpstr>Usability</vt:lpstr>
      <vt:lpstr>Usability is defined by 5 quality components</vt:lpstr>
      <vt:lpstr>Learnability:  How easy is it for users to accomplish basic tasks the first time they encounter the design?</vt:lpstr>
      <vt:lpstr>Memorability: When users return to the design after a period of not using it, how easily can they reestablish proficiency?</vt:lpstr>
      <vt:lpstr>Errors: How many errors do users make, how severe are these errors, and how easily can they recover from the errors?</vt:lpstr>
      <vt:lpstr>Satisfaction: How pleasant is it to use the design?</vt:lpstr>
      <vt:lpstr>Efficiency:  Once users have learned the design, how quickly can they perform tasks?</vt:lpstr>
      <vt:lpstr>Question: What is an example of a making something more usable but creating a worse user experience?  </vt:lpstr>
      <vt:lpstr>Design principles</vt:lpstr>
      <vt:lpstr>Design principles</vt:lpstr>
      <vt:lpstr>Design Principles:</vt:lpstr>
      <vt:lpstr>Visibility</vt:lpstr>
      <vt:lpstr>Visibility</vt:lpstr>
      <vt:lpstr>PowerPoint Presentation</vt:lpstr>
      <vt:lpstr>PowerPoint Presentation</vt:lpstr>
      <vt:lpstr>PowerPoint Presentation</vt:lpstr>
      <vt:lpstr>PowerPoint Presentation</vt:lpstr>
      <vt:lpstr>Visibility</vt:lpstr>
      <vt:lpstr>Common visibility mistakes</vt:lpstr>
      <vt:lpstr>Feedback</vt:lpstr>
      <vt:lpstr>Feedback</vt:lpstr>
      <vt:lpstr>Common feedback mistake</vt:lpstr>
      <vt:lpstr>PowerPoint Presentation</vt:lpstr>
      <vt:lpstr>Constraints</vt:lpstr>
      <vt:lpstr>Constraint examples</vt:lpstr>
      <vt:lpstr>PowerPoint Presentation</vt:lpstr>
      <vt:lpstr>Consistency</vt:lpstr>
      <vt:lpstr>Make the Interface Consistent</vt:lpstr>
      <vt:lpstr>Make the Interface Consistent</vt:lpstr>
      <vt:lpstr>Make the Interface Consistent</vt:lpstr>
      <vt:lpstr>Make the Interface Consistent</vt:lpstr>
      <vt:lpstr>PowerPoint Presentation</vt:lpstr>
      <vt:lpstr>Challenge: Shutdown a PC with Windows 8 </vt:lpstr>
      <vt:lpstr>Challenge: Shutdown a PC with Windows 8 </vt:lpstr>
      <vt:lpstr>When consistency breaks down</vt:lpstr>
      <vt:lpstr>Internal and external consistency</vt:lpstr>
      <vt:lpstr>Maintain Consistency Across a Family of Applications</vt:lpstr>
      <vt:lpstr>Keypad numbers layout</vt:lpstr>
      <vt:lpstr>Affordances: to give a clue</vt:lpstr>
      <vt:lpstr>Affordance</vt:lpstr>
      <vt:lpstr>How would you fix this?</vt:lpstr>
      <vt:lpstr>Midvale School for the Gifted</vt:lpstr>
      <vt:lpstr>PowerPoint Presentation</vt:lpstr>
      <vt:lpstr>Bad Affordance</vt:lpstr>
      <vt:lpstr>Why is this timer bad?</vt:lpstr>
      <vt:lpstr>Physical affordances </vt:lpstr>
      <vt:lpstr>PowerPoint Presentation</vt:lpstr>
      <vt:lpstr>https://www.nngroup.com/articles/usability-101-introduction-to-usability/#:~:text=Usability%20is%20a%20quality%20attribute,defined%20by%205%20quality%20components%3A&amp;text=Efficiency%3A%20Once%20users%20have%20learned,quickly%20can%20they%20perform%20tasks%3F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Leftover from Intro</dc:title>
  <dc:creator>Sarah Walczynski</dc:creator>
  <cp:lastModifiedBy>Agyemang, Eric</cp:lastModifiedBy>
  <cp:revision>175</cp:revision>
  <dcterms:created xsi:type="dcterms:W3CDTF">2014-08-17T21:51:24Z</dcterms:created>
  <dcterms:modified xsi:type="dcterms:W3CDTF">2022-10-14T01:38:28Z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0x01010062E8C2125DCC6046A6505BD172B18F58</vt:lpwstr>
  </property>
</Properties>
</file>